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7"/>
  </p:notesMasterIdLst>
  <p:handoutMasterIdLst>
    <p:handoutMasterId r:id="rId18"/>
  </p:handoutMasterIdLst>
  <p:sldIdLst>
    <p:sldId id="257" r:id="rId3"/>
    <p:sldId id="265" r:id="rId4"/>
    <p:sldId id="267" r:id="rId5"/>
    <p:sldId id="269" r:id="rId6"/>
    <p:sldId id="258" r:id="rId7"/>
    <p:sldId id="272" r:id="rId8"/>
    <p:sldId id="273" r:id="rId9"/>
    <p:sldId id="274" r:id="rId10"/>
    <p:sldId id="276" r:id="rId11"/>
    <p:sldId id="277" r:id="rId12"/>
    <p:sldId id="278" r:id="rId13"/>
    <p:sldId id="280" r:id="rId14"/>
    <p:sldId id="281" r:id="rId15"/>
    <p:sldId id="28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434" autoAdjust="0"/>
  </p:normalViewPr>
  <p:slideViewPr>
    <p:cSldViewPr>
      <p:cViewPr varScale="1">
        <p:scale>
          <a:sx n="70" d="100"/>
          <a:sy n="70" d="100"/>
        </p:scale>
        <p:origin x="738"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157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BE2AAA-2CC7-4F9C-A8C6-8B9F2A3E9EF0}" type="datetimeFigureOut">
              <a:rPr lang="ru-RU" smtClean="0"/>
              <a:t>19.10.2016</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0AD62A-9EE1-43E3-A7E5-D268F71DF3EB}" type="slidenum">
              <a:rPr lang="ru-RU" smtClean="0"/>
              <a:t>‹#›</a:t>
            </a:fld>
            <a:endParaRPr lang="ru-RU" dirty="0"/>
          </a:p>
        </p:txBody>
      </p:sp>
    </p:spTree>
    <p:extLst>
      <p:ext uri="{BB962C8B-B14F-4D97-AF65-F5344CB8AC3E}">
        <p14:creationId xmlns:p14="http://schemas.microsoft.com/office/powerpoint/2010/main" val="143644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37ADBA-1AC7-4CD6-8AFF-4E8087BA5487}" type="datetimeFigureOut">
              <a:rPr lang="ru-RU" noProof="0" smtClean="0"/>
              <a:t>19.10.2016</a:t>
            </a:fld>
            <a:endParaRPr lang="ru-RU" noProof="0"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noProof="0" dirty="0" smtClean="0"/>
              <a:t>Образец текста</a:t>
            </a:r>
          </a:p>
          <a:p>
            <a:pPr lvl="1"/>
            <a:r>
              <a:rPr lang="ru-RU" noProof="0" dirty="0" smtClean="0"/>
              <a:t>Второй уровень</a:t>
            </a:r>
          </a:p>
          <a:p>
            <a:pPr lvl="2"/>
            <a:r>
              <a:rPr lang="ru-RU" noProof="0" dirty="0" smtClean="0"/>
              <a:t>Третий уровень</a:t>
            </a:r>
          </a:p>
          <a:p>
            <a:pPr lvl="3"/>
            <a:r>
              <a:rPr lang="ru-RU" noProof="0" dirty="0" smtClean="0"/>
              <a:t>Четвертый уровень</a:t>
            </a:r>
          </a:p>
          <a:p>
            <a:pPr lvl="4"/>
            <a:r>
              <a:rPr lang="ru-RU" noProof="0" dirty="0" smtClean="0"/>
              <a:t>Пятый уровень</a:t>
            </a:r>
            <a:endParaRPr lang="ru-RU" noProof="0" dirty="0"/>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4C2EF-8A97-4DAF-B099-E567883644D6}" type="slidenum">
              <a:rPr lang="ru-RU" noProof="0" smtClean="0"/>
              <a:t>‹#›</a:t>
            </a:fld>
            <a:endParaRPr lang="ru-RU" noProof="0" dirty="0"/>
          </a:p>
        </p:txBody>
      </p:sp>
    </p:spTree>
    <p:extLst>
      <p:ext uri="{BB962C8B-B14F-4D97-AF65-F5344CB8AC3E}">
        <p14:creationId xmlns:p14="http://schemas.microsoft.com/office/powerpoint/2010/main" val="7180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534C2EF-8A97-4DAF-B099-E567883644D6}" type="slidenum">
              <a:rPr lang="ru-RU" noProof="0" smtClean="0"/>
              <a:t>1</a:t>
            </a:fld>
            <a:endParaRPr lang="ru-RU" noProof="0" dirty="0"/>
          </a:p>
        </p:txBody>
      </p:sp>
    </p:spTree>
    <p:extLst>
      <p:ext uri="{BB962C8B-B14F-4D97-AF65-F5344CB8AC3E}">
        <p14:creationId xmlns:p14="http://schemas.microsoft.com/office/powerpoint/2010/main" val="6162880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Рисунок 6"/>
          <p:cNvPicPr>
            <a:picLocks noChangeAspect="1"/>
          </p:cNvPicPr>
          <p:nvPr/>
        </p:nvPicPr>
        <p:blipFill rotWithShape="1">
          <a:blip r:embed="rId2" cstate="print">
            <a:extLst>
              <a:ext uri="{28A0092B-C50C-407E-A947-70E740481C1C}">
                <a14:useLocalDpi xmlns:a14="http://schemas.microsoft.com/office/drawing/2010/main" val="0"/>
              </a:ext>
            </a:extLst>
          </a:blip>
          <a:srcRect l="2124" r="323" b="422"/>
          <a:stretch/>
        </p:blipFill>
        <p:spPr>
          <a:xfrm>
            <a:off x="1524" y="1"/>
            <a:ext cx="12188952" cy="6858000"/>
          </a:xfrm>
          <a:prstGeom prst="rect">
            <a:avLst/>
          </a:prstGeom>
        </p:spPr>
      </p:pic>
      <p:sp>
        <p:nvSpPr>
          <p:cNvPr id="2" name="Заголовок 1"/>
          <p:cNvSpPr>
            <a:spLocks noGrp="1"/>
          </p:cNvSpPr>
          <p:nvPr>
            <p:ph type="ctrTitle"/>
          </p:nvPr>
        </p:nvSpPr>
        <p:spPr>
          <a:xfrm>
            <a:off x="838200" y="533400"/>
            <a:ext cx="8458200" cy="1828800"/>
          </a:xfrm>
        </p:spPr>
        <p:txBody>
          <a:bodyPr anchor="b">
            <a:normAutofit/>
          </a:bodyPr>
          <a:lstStyle>
            <a:lvl1pPr algn="l">
              <a:defRPr sz="4400"/>
            </a:lvl1pPr>
          </a:lstStyle>
          <a:p>
            <a:r>
              <a:rPr lang="ru-RU" noProof="0" smtClean="0"/>
              <a:t>Образец заголовка</a:t>
            </a:r>
            <a:endParaRPr lang="ru-RU" noProof="0" dirty="0"/>
          </a:p>
        </p:txBody>
      </p:sp>
      <p:sp>
        <p:nvSpPr>
          <p:cNvPr id="3" name="Подзаголовок 2"/>
          <p:cNvSpPr>
            <a:spLocks noGrp="1"/>
          </p:cNvSpPr>
          <p:nvPr>
            <p:ph type="subTitle" idx="1"/>
          </p:nvPr>
        </p:nvSpPr>
        <p:spPr>
          <a:xfrm>
            <a:off x="838200" y="2438400"/>
            <a:ext cx="7086600" cy="914400"/>
          </a:xfrm>
        </p:spPr>
        <p:txBody>
          <a:bodyPr>
            <a:normAutofit/>
          </a:bodyPr>
          <a:lstStyle>
            <a:lvl1pPr marL="0" indent="0" algn="l">
              <a:spcBef>
                <a:spcPts val="1200"/>
              </a:spcBef>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noProof="0" smtClean="0"/>
              <a:t>Образец подзаголовка</a:t>
            </a:r>
            <a:endParaRPr lang="ru-RU" noProof="0" dirty="0"/>
          </a:p>
        </p:txBody>
      </p:sp>
    </p:spTree>
    <p:extLst>
      <p:ext uri="{BB962C8B-B14F-4D97-AF65-F5344CB8AC3E}">
        <p14:creationId xmlns:p14="http://schemas.microsoft.com/office/powerpoint/2010/main" val="415445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dirty="0"/>
          </a:p>
        </p:txBody>
      </p:sp>
      <p:sp>
        <p:nvSpPr>
          <p:cNvPr id="3" name="Объект 2"/>
          <p:cNvSpPr>
            <a:spLocks noGrp="1"/>
          </p:cNvSpPr>
          <p:nvPr>
            <p:ph idx="1"/>
          </p:nvPr>
        </p:nvSpPr>
        <p:spPr/>
        <p:txBody>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4" name="Дата 3"/>
          <p:cNvSpPr>
            <a:spLocks noGrp="1"/>
          </p:cNvSpPr>
          <p:nvPr>
            <p:ph type="dt" sz="half" idx="10"/>
          </p:nvPr>
        </p:nvSpPr>
        <p:spPr/>
        <p:txBody>
          <a:bodyPr/>
          <a:lstStyle/>
          <a:p>
            <a:fld id="{7FC8593D-7C47-471E-A8DF-97AC4FFD13F5}" type="datetimeFigureOut">
              <a:rPr lang="ru-RU" noProof="0" smtClean="0"/>
              <a:t>19.10.2016</a:t>
            </a:fld>
            <a:endParaRPr lang="ru-RU" noProof="0" dirty="0"/>
          </a:p>
        </p:txBody>
      </p:sp>
      <p:sp>
        <p:nvSpPr>
          <p:cNvPr id="5" name="Нижний колонтитул 4"/>
          <p:cNvSpPr>
            <a:spLocks noGrp="1"/>
          </p:cNvSpPr>
          <p:nvPr>
            <p:ph type="ftr" sz="quarter" idx="11"/>
          </p:nvPr>
        </p:nvSpPr>
        <p:spPr/>
        <p:txBody>
          <a:bodyPr/>
          <a:lstStyle/>
          <a:p>
            <a:endParaRPr lang="ru-RU" noProof="0" dirty="0"/>
          </a:p>
        </p:txBody>
      </p:sp>
      <p:sp>
        <p:nvSpPr>
          <p:cNvPr id="6" name="Номер слайда 5"/>
          <p:cNvSpPr>
            <a:spLocks noGrp="1"/>
          </p:cNvSpPr>
          <p:nvPr>
            <p:ph type="sldNum" sz="quarter" idx="12"/>
          </p:nvPr>
        </p:nvSpPr>
        <p:spPr/>
        <p:txBody>
          <a:bodyPr/>
          <a:lstStyle/>
          <a:p>
            <a:fld id="{289D71E3-7D81-4C24-B9D8-6B108755C64C}" type="slidenum">
              <a:rPr lang="ru-RU" noProof="0" smtClean="0"/>
              <a:t>‹#›</a:t>
            </a:fld>
            <a:endParaRPr lang="ru-RU" noProof="0" dirty="0"/>
          </a:p>
        </p:txBody>
      </p:sp>
    </p:spTree>
    <p:extLst>
      <p:ext uri="{BB962C8B-B14F-4D97-AF65-F5344CB8AC3E}">
        <p14:creationId xmlns:p14="http://schemas.microsoft.com/office/powerpoint/2010/main" val="103573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7" name="Рисунок 6"/>
          <p:cNvPicPr>
            <a:picLocks noChangeAspect="1"/>
          </p:cNvPicPr>
          <p:nvPr/>
        </p:nvPicPr>
        <p:blipFill rotWithShape="1">
          <a:blip r:embed="rId2" cstate="print">
            <a:extLst>
              <a:ext uri="{28A0092B-C50C-407E-A947-70E740481C1C}">
                <a14:useLocalDpi xmlns:a14="http://schemas.microsoft.com/office/drawing/2010/main" val="0"/>
              </a:ext>
            </a:extLst>
          </a:blip>
          <a:srcRect l="434" t="422"/>
          <a:stretch/>
        </p:blipFill>
        <p:spPr>
          <a:xfrm>
            <a:off x="0" y="0"/>
            <a:ext cx="12188952" cy="6857176"/>
          </a:xfrm>
          <a:prstGeom prst="rect">
            <a:avLst/>
          </a:prstGeom>
        </p:spPr>
      </p:pic>
      <p:sp>
        <p:nvSpPr>
          <p:cNvPr id="2" name="Заголовок 1"/>
          <p:cNvSpPr>
            <a:spLocks noGrp="1"/>
          </p:cNvSpPr>
          <p:nvPr>
            <p:ph type="title"/>
          </p:nvPr>
        </p:nvSpPr>
        <p:spPr>
          <a:xfrm>
            <a:off x="3352800" y="533400"/>
            <a:ext cx="7315200" cy="1828800"/>
          </a:xfrm>
        </p:spPr>
        <p:txBody>
          <a:bodyPr anchor="b">
            <a:normAutofit/>
          </a:bodyPr>
          <a:lstStyle>
            <a:lvl1pPr>
              <a:defRPr sz="4400"/>
            </a:lvl1pPr>
          </a:lstStyle>
          <a:p>
            <a:r>
              <a:rPr lang="ru-RU" noProof="0" smtClean="0"/>
              <a:t>Образец заголовка</a:t>
            </a:r>
            <a:endParaRPr lang="ru-RU" noProof="0" dirty="0"/>
          </a:p>
        </p:txBody>
      </p:sp>
      <p:sp>
        <p:nvSpPr>
          <p:cNvPr id="3" name="Текст 2"/>
          <p:cNvSpPr>
            <a:spLocks noGrp="1"/>
          </p:cNvSpPr>
          <p:nvPr>
            <p:ph type="body" idx="1"/>
          </p:nvPr>
        </p:nvSpPr>
        <p:spPr>
          <a:xfrm>
            <a:off x="3352800" y="2438400"/>
            <a:ext cx="5486400" cy="914400"/>
          </a:xfrm>
        </p:spPr>
        <p:txBody>
          <a:bodyPr>
            <a:normAutofit/>
          </a:bodyPr>
          <a:lstStyle>
            <a:lvl1pPr marL="0" indent="0">
              <a:spcBef>
                <a:spcPts val="1200"/>
              </a:spcBef>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noProof="0" smtClean="0"/>
              <a:t>Образец текста</a:t>
            </a:r>
          </a:p>
        </p:txBody>
      </p:sp>
    </p:spTree>
    <p:extLst>
      <p:ext uri="{BB962C8B-B14F-4D97-AF65-F5344CB8AC3E}">
        <p14:creationId xmlns:p14="http://schemas.microsoft.com/office/powerpoint/2010/main" val="227950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dirty="0"/>
          </a:p>
        </p:txBody>
      </p:sp>
      <p:sp>
        <p:nvSpPr>
          <p:cNvPr id="3" name="Объект 2"/>
          <p:cNvSpPr>
            <a:spLocks noGrp="1"/>
          </p:cNvSpPr>
          <p:nvPr>
            <p:ph sz="half" idx="1"/>
          </p:nvPr>
        </p:nvSpPr>
        <p:spPr>
          <a:xfrm>
            <a:off x="1524000" y="1825625"/>
            <a:ext cx="4389120" cy="3474720"/>
          </a:xfrm>
        </p:spPr>
        <p:txBody>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4" name="Объект 3"/>
          <p:cNvSpPr>
            <a:spLocks noGrp="1"/>
          </p:cNvSpPr>
          <p:nvPr>
            <p:ph sz="half" idx="2"/>
          </p:nvPr>
        </p:nvSpPr>
        <p:spPr>
          <a:xfrm>
            <a:off x="6278880" y="1825625"/>
            <a:ext cx="4389120" cy="3474720"/>
          </a:xfrm>
        </p:spPr>
        <p:txBody>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5" name="Дата 4"/>
          <p:cNvSpPr>
            <a:spLocks noGrp="1"/>
          </p:cNvSpPr>
          <p:nvPr>
            <p:ph type="dt" sz="half" idx="10"/>
          </p:nvPr>
        </p:nvSpPr>
        <p:spPr/>
        <p:txBody>
          <a:bodyPr/>
          <a:lstStyle/>
          <a:p>
            <a:fld id="{7FC8593D-7C47-471E-A8DF-97AC4FFD13F5}" type="datetimeFigureOut">
              <a:rPr lang="ru-RU" noProof="0" smtClean="0"/>
              <a:t>19.10.2016</a:t>
            </a:fld>
            <a:endParaRPr lang="ru-RU" noProof="0" dirty="0"/>
          </a:p>
        </p:txBody>
      </p:sp>
      <p:sp>
        <p:nvSpPr>
          <p:cNvPr id="6" name="Нижний колонтитул 5"/>
          <p:cNvSpPr>
            <a:spLocks noGrp="1"/>
          </p:cNvSpPr>
          <p:nvPr>
            <p:ph type="ftr" sz="quarter" idx="11"/>
          </p:nvPr>
        </p:nvSpPr>
        <p:spPr/>
        <p:txBody>
          <a:bodyPr/>
          <a:lstStyle/>
          <a:p>
            <a:endParaRPr lang="ru-RU" noProof="0" dirty="0"/>
          </a:p>
        </p:txBody>
      </p:sp>
      <p:sp>
        <p:nvSpPr>
          <p:cNvPr id="7" name="Номер слайда 6"/>
          <p:cNvSpPr>
            <a:spLocks noGrp="1"/>
          </p:cNvSpPr>
          <p:nvPr>
            <p:ph type="sldNum" sz="quarter" idx="12"/>
          </p:nvPr>
        </p:nvSpPr>
        <p:spPr/>
        <p:txBody>
          <a:bodyPr/>
          <a:lstStyle/>
          <a:p>
            <a:fld id="{289D71E3-7D81-4C24-B9D8-6B108755C64C}" type="slidenum">
              <a:rPr lang="ru-RU" noProof="0" smtClean="0"/>
              <a:t>‹#›</a:t>
            </a:fld>
            <a:endParaRPr lang="ru-RU" noProof="0" dirty="0"/>
          </a:p>
        </p:txBody>
      </p:sp>
    </p:spTree>
    <p:extLst>
      <p:ext uri="{BB962C8B-B14F-4D97-AF65-F5344CB8AC3E}">
        <p14:creationId xmlns:p14="http://schemas.microsoft.com/office/powerpoint/2010/main" val="162530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dirty="0"/>
          </a:p>
        </p:txBody>
      </p:sp>
      <p:sp>
        <p:nvSpPr>
          <p:cNvPr id="3" name="Текст 2"/>
          <p:cNvSpPr>
            <a:spLocks noGrp="1"/>
          </p:cNvSpPr>
          <p:nvPr>
            <p:ph type="body" idx="1"/>
          </p:nvPr>
        </p:nvSpPr>
        <p:spPr>
          <a:xfrm>
            <a:off x="152400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noProof="0" smtClean="0"/>
              <a:t>Образец текста</a:t>
            </a:r>
          </a:p>
        </p:txBody>
      </p:sp>
      <p:sp>
        <p:nvSpPr>
          <p:cNvPr id="4" name="Объект 3"/>
          <p:cNvSpPr>
            <a:spLocks noGrp="1"/>
          </p:cNvSpPr>
          <p:nvPr>
            <p:ph sz="half" idx="2"/>
          </p:nvPr>
        </p:nvSpPr>
        <p:spPr>
          <a:xfrm>
            <a:off x="1524000" y="2624666"/>
            <a:ext cx="4389120" cy="2675467"/>
          </a:xfrm>
        </p:spPr>
        <p:txBody>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5" name="Текст 4"/>
          <p:cNvSpPr>
            <a:spLocks noGrp="1"/>
          </p:cNvSpPr>
          <p:nvPr>
            <p:ph type="body" sz="quarter" idx="3"/>
          </p:nvPr>
        </p:nvSpPr>
        <p:spPr>
          <a:xfrm>
            <a:off x="627888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noProof="0" smtClean="0"/>
              <a:t>Образец текста</a:t>
            </a:r>
          </a:p>
        </p:txBody>
      </p:sp>
      <p:sp>
        <p:nvSpPr>
          <p:cNvPr id="6" name="Объект 5"/>
          <p:cNvSpPr>
            <a:spLocks noGrp="1"/>
          </p:cNvSpPr>
          <p:nvPr>
            <p:ph sz="quarter" idx="4"/>
          </p:nvPr>
        </p:nvSpPr>
        <p:spPr>
          <a:xfrm>
            <a:off x="6278880" y="2624666"/>
            <a:ext cx="4389120" cy="2675467"/>
          </a:xfrm>
        </p:spPr>
        <p:txBody>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7" name="Дата 6"/>
          <p:cNvSpPr>
            <a:spLocks noGrp="1"/>
          </p:cNvSpPr>
          <p:nvPr>
            <p:ph type="dt" sz="half" idx="10"/>
          </p:nvPr>
        </p:nvSpPr>
        <p:spPr/>
        <p:txBody>
          <a:bodyPr/>
          <a:lstStyle/>
          <a:p>
            <a:fld id="{7FC8593D-7C47-471E-A8DF-97AC4FFD13F5}" type="datetimeFigureOut">
              <a:rPr lang="ru-RU" noProof="0" smtClean="0"/>
              <a:t>19.10.2016</a:t>
            </a:fld>
            <a:endParaRPr lang="ru-RU" noProof="0" dirty="0"/>
          </a:p>
        </p:txBody>
      </p:sp>
      <p:sp>
        <p:nvSpPr>
          <p:cNvPr id="8" name="Нижний колонтитул 7"/>
          <p:cNvSpPr>
            <a:spLocks noGrp="1"/>
          </p:cNvSpPr>
          <p:nvPr>
            <p:ph type="ftr" sz="quarter" idx="11"/>
          </p:nvPr>
        </p:nvSpPr>
        <p:spPr/>
        <p:txBody>
          <a:bodyPr/>
          <a:lstStyle/>
          <a:p>
            <a:endParaRPr lang="ru-RU" noProof="0" dirty="0"/>
          </a:p>
        </p:txBody>
      </p:sp>
      <p:sp>
        <p:nvSpPr>
          <p:cNvPr id="9" name="Номер слайда 8"/>
          <p:cNvSpPr>
            <a:spLocks noGrp="1"/>
          </p:cNvSpPr>
          <p:nvPr>
            <p:ph type="sldNum" sz="quarter" idx="12"/>
          </p:nvPr>
        </p:nvSpPr>
        <p:spPr/>
        <p:txBody>
          <a:bodyPr/>
          <a:lstStyle/>
          <a:p>
            <a:fld id="{289D71E3-7D81-4C24-B9D8-6B108755C64C}" type="slidenum">
              <a:rPr lang="ru-RU" noProof="0" smtClean="0"/>
              <a:t>‹#›</a:t>
            </a:fld>
            <a:endParaRPr lang="ru-RU" noProof="0" dirty="0"/>
          </a:p>
        </p:txBody>
      </p:sp>
    </p:spTree>
    <p:extLst>
      <p:ext uri="{BB962C8B-B14F-4D97-AF65-F5344CB8AC3E}">
        <p14:creationId xmlns:p14="http://schemas.microsoft.com/office/powerpoint/2010/main" val="290008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dirty="0"/>
          </a:p>
        </p:txBody>
      </p:sp>
      <p:sp>
        <p:nvSpPr>
          <p:cNvPr id="3" name="Дата 2"/>
          <p:cNvSpPr>
            <a:spLocks noGrp="1"/>
          </p:cNvSpPr>
          <p:nvPr>
            <p:ph type="dt" sz="half" idx="10"/>
          </p:nvPr>
        </p:nvSpPr>
        <p:spPr/>
        <p:txBody>
          <a:bodyPr/>
          <a:lstStyle/>
          <a:p>
            <a:fld id="{7FC8593D-7C47-471E-A8DF-97AC4FFD13F5}" type="datetimeFigureOut">
              <a:rPr lang="ru-RU" noProof="0" smtClean="0"/>
              <a:t>19.10.2016</a:t>
            </a:fld>
            <a:endParaRPr lang="ru-RU" noProof="0" dirty="0"/>
          </a:p>
        </p:txBody>
      </p:sp>
      <p:sp>
        <p:nvSpPr>
          <p:cNvPr id="4" name="Нижний колонтитул 3"/>
          <p:cNvSpPr>
            <a:spLocks noGrp="1"/>
          </p:cNvSpPr>
          <p:nvPr>
            <p:ph type="ftr" sz="quarter" idx="11"/>
          </p:nvPr>
        </p:nvSpPr>
        <p:spPr/>
        <p:txBody>
          <a:bodyPr/>
          <a:lstStyle/>
          <a:p>
            <a:endParaRPr lang="ru-RU" noProof="0" dirty="0"/>
          </a:p>
        </p:txBody>
      </p:sp>
      <p:sp>
        <p:nvSpPr>
          <p:cNvPr id="5" name="Номер слайда 4"/>
          <p:cNvSpPr>
            <a:spLocks noGrp="1"/>
          </p:cNvSpPr>
          <p:nvPr>
            <p:ph type="sldNum" sz="quarter" idx="12"/>
          </p:nvPr>
        </p:nvSpPr>
        <p:spPr/>
        <p:txBody>
          <a:bodyPr/>
          <a:lstStyle/>
          <a:p>
            <a:fld id="{289D71E3-7D81-4C24-B9D8-6B108755C64C}" type="slidenum">
              <a:rPr lang="ru-RU" noProof="0" smtClean="0"/>
              <a:t>‹#›</a:t>
            </a:fld>
            <a:endParaRPr lang="ru-RU" noProof="0" dirty="0"/>
          </a:p>
        </p:txBody>
      </p:sp>
    </p:spTree>
    <p:extLst>
      <p:ext uri="{BB962C8B-B14F-4D97-AF65-F5344CB8AC3E}">
        <p14:creationId xmlns:p14="http://schemas.microsoft.com/office/powerpoint/2010/main" val="64502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FC8593D-7C47-471E-A8DF-97AC4FFD13F5}" type="datetimeFigureOut">
              <a:rPr lang="ru-RU" noProof="0" smtClean="0"/>
              <a:t>19.10.2016</a:t>
            </a:fld>
            <a:endParaRPr lang="ru-RU" noProof="0" dirty="0"/>
          </a:p>
        </p:txBody>
      </p:sp>
      <p:sp>
        <p:nvSpPr>
          <p:cNvPr id="3" name="Нижний колонтитул 2"/>
          <p:cNvSpPr>
            <a:spLocks noGrp="1"/>
          </p:cNvSpPr>
          <p:nvPr>
            <p:ph type="ftr" sz="quarter" idx="11"/>
          </p:nvPr>
        </p:nvSpPr>
        <p:spPr/>
        <p:txBody>
          <a:bodyPr/>
          <a:lstStyle/>
          <a:p>
            <a:endParaRPr lang="ru-RU" noProof="0" dirty="0"/>
          </a:p>
        </p:txBody>
      </p:sp>
      <p:sp>
        <p:nvSpPr>
          <p:cNvPr id="4" name="Номер слайда 3"/>
          <p:cNvSpPr>
            <a:spLocks noGrp="1"/>
          </p:cNvSpPr>
          <p:nvPr>
            <p:ph type="sldNum" sz="quarter" idx="12"/>
          </p:nvPr>
        </p:nvSpPr>
        <p:spPr/>
        <p:txBody>
          <a:bodyPr/>
          <a:lstStyle/>
          <a:p>
            <a:fld id="{289D71E3-7D81-4C24-B9D8-6B108755C64C}" type="slidenum">
              <a:rPr lang="ru-RU" noProof="0" smtClean="0"/>
              <a:t>‹#›</a:t>
            </a:fld>
            <a:endParaRPr lang="ru-RU" noProof="0" dirty="0"/>
          </a:p>
        </p:txBody>
      </p:sp>
    </p:spTree>
    <p:extLst>
      <p:ext uri="{BB962C8B-B14F-4D97-AF65-F5344CB8AC3E}">
        <p14:creationId xmlns:p14="http://schemas.microsoft.com/office/powerpoint/2010/main" val="358007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b"/>
          <a:lstStyle>
            <a:lvl1pPr>
              <a:defRPr sz="3200"/>
            </a:lvl1pPr>
          </a:lstStyle>
          <a:p>
            <a:r>
              <a:rPr lang="ru-RU" noProof="0" smtClean="0"/>
              <a:t>Образец заголовка</a:t>
            </a:r>
            <a:endParaRPr lang="ru-RU" noProof="0" dirty="0"/>
          </a:p>
        </p:txBody>
      </p:sp>
      <p:sp>
        <p:nvSpPr>
          <p:cNvPr id="3" name="Объект 2"/>
          <p:cNvSpPr>
            <a:spLocks noGrp="1"/>
          </p:cNvSpPr>
          <p:nvPr>
            <p:ph idx="1"/>
          </p:nvPr>
        </p:nvSpPr>
        <p:spPr>
          <a:xfrm>
            <a:off x="4724400" y="1828800"/>
            <a:ext cx="5943600" cy="3476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4" name="Текст 3"/>
          <p:cNvSpPr>
            <a:spLocks noGrp="1"/>
          </p:cNvSpPr>
          <p:nvPr>
            <p:ph type="body" sz="half" idx="2"/>
          </p:nvPr>
        </p:nvSpPr>
        <p:spPr>
          <a:xfrm>
            <a:off x="1523999" y="1828800"/>
            <a:ext cx="2926080" cy="3476625"/>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noProof="0" smtClean="0"/>
              <a:t>Образец текста</a:t>
            </a:r>
          </a:p>
        </p:txBody>
      </p:sp>
      <p:sp>
        <p:nvSpPr>
          <p:cNvPr id="5" name="Дата 4"/>
          <p:cNvSpPr>
            <a:spLocks noGrp="1"/>
          </p:cNvSpPr>
          <p:nvPr>
            <p:ph type="dt" sz="half" idx="10"/>
          </p:nvPr>
        </p:nvSpPr>
        <p:spPr/>
        <p:txBody>
          <a:bodyPr/>
          <a:lstStyle/>
          <a:p>
            <a:fld id="{7FC8593D-7C47-471E-A8DF-97AC4FFD13F5}" type="datetimeFigureOut">
              <a:rPr lang="ru-RU" noProof="0" smtClean="0"/>
              <a:t>19.10.2016</a:t>
            </a:fld>
            <a:endParaRPr lang="ru-RU" noProof="0" dirty="0"/>
          </a:p>
        </p:txBody>
      </p:sp>
      <p:sp>
        <p:nvSpPr>
          <p:cNvPr id="6" name="Нижний колонтитул 5"/>
          <p:cNvSpPr>
            <a:spLocks noGrp="1"/>
          </p:cNvSpPr>
          <p:nvPr>
            <p:ph type="ftr" sz="quarter" idx="11"/>
          </p:nvPr>
        </p:nvSpPr>
        <p:spPr/>
        <p:txBody>
          <a:bodyPr/>
          <a:lstStyle/>
          <a:p>
            <a:endParaRPr lang="ru-RU" noProof="0" dirty="0"/>
          </a:p>
        </p:txBody>
      </p:sp>
      <p:sp>
        <p:nvSpPr>
          <p:cNvPr id="7" name="Номер слайда 6"/>
          <p:cNvSpPr>
            <a:spLocks noGrp="1"/>
          </p:cNvSpPr>
          <p:nvPr>
            <p:ph type="sldNum" sz="quarter" idx="12"/>
          </p:nvPr>
        </p:nvSpPr>
        <p:spPr/>
        <p:txBody>
          <a:bodyPr/>
          <a:lstStyle/>
          <a:p>
            <a:fld id="{289D71E3-7D81-4C24-B9D8-6B108755C64C}" type="slidenum">
              <a:rPr lang="ru-RU" noProof="0" smtClean="0"/>
              <a:t>‹#›</a:t>
            </a:fld>
            <a:endParaRPr lang="ru-RU" noProof="0" dirty="0"/>
          </a:p>
        </p:txBody>
      </p:sp>
    </p:spTree>
    <p:extLst>
      <p:ext uri="{BB962C8B-B14F-4D97-AF65-F5344CB8AC3E}">
        <p14:creationId xmlns:p14="http://schemas.microsoft.com/office/powerpoint/2010/main" val="80735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b"/>
          <a:lstStyle>
            <a:lvl1pPr>
              <a:defRPr sz="3200"/>
            </a:lvl1pPr>
          </a:lstStyle>
          <a:p>
            <a:r>
              <a:rPr lang="ru-RU" noProof="0" smtClean="0"/>
              <a:t>Образец заголовка</a:t>
            </a:r>
            <a:endParaRPr lang="ru-RU" noProof="0" dirty="0"/>
          </a:p>
        </p:txBody>
      </p:sp>
      <p:sp>
        <p:nvSpPr>
          <p:cNvPr id="4" name="Текст 3"/>
          <p:cNvSpPr>
            <a:spLocks noGrp="1"/>
          </p:cNvSpPr>
          <p:nvPr>
            <p:ph type="body" sz="half" idx="2"/>
          </p:nvPr>
        </p:nvSpPr>
        <p:spPr>
          <a:xfrm>
            <a:off x="7010400" y="2245995"/>
            <a:ext cx="3657600" cy="219456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noProof="0" smtClean="0"/>
              <a:t>Образец текста</a:t>
            </a:r>
          </a:p>
        </p:txBody>
      </p:sp>
      <p:sp>
        <p:nvSpPr>
          <p:cNvPr id="5" name="Дата 4"/>
          <p:cNvSpPr>
            <a:spLocks noGrp="1"/>
          </p:cNvSpPr>
          <p:nvPr>
            <p:ph type="dt" sz="half" idx="10"/>
          </p:nvPr>
        </p:nvSpPr>
        <p:spPr/>
        <p:txBody>
          <a:bodyPr/>
          <a:lstStyle/>
          <a:p>
            <a:fld id="{7FC8593D-7C47-471E-A8DF-97AC4FFD13F5}" type="datetimeFigureOut">
              <a:rPr lang="ru-RU" noProof="0" smtClean="0"/>
              <a:t>19.10.2016</a:t>
            </a:fld>
            <a:endParaRPr lang="ru-RU" noProof="0" dirty="0"/>
          </a:p>
        </p:txBody>
      </p:sp>
      <p:sp>
        <p:nvSpPr>
          <p:cNvPr id="6" name="Нижний колонтитул 5"/>
          <p:cNvSpPr>
            <a:spLocks noGrp="1"/>
          </p:cNvSpPr>
          <p:nvPr>
            <p:ph type="ftr" sz="quarter" idx="11"/>
          </p:nvPr>
        </p:nvSpPr>
        <p:spPr/>
        <p:txBody>
          <a:bodyPr/>
          <a:lstStyle/>
          <a:p>
            <a:endParaRPr lang="ru-RU" noProof="0" dirty="0"/>
          </a:p>
        </p:txBody>
      </p:sp>
      <p:sp>
        <p:nvSpPr>
          <p:cNvPr id="7" name="Номер слайда 6"/>
          <p:cNvSpPr>
            <a:spLocks noGrp="1"/>
          </p:cNvSpPr>
          <p:nvPr>
            <p:ph type="sldNum" sz="quarter" idx="12"/>
          </p:nvPr>
        </p:nvSpPr>
        <p:spPr/>
        <p:txBody>
          <a:bodyPr/>
          <a:lstStyle/>
          <a:p>
            <a:fld id="{289D71E3-7D81-4C24-B9D8-6B108755C64C}" type="slidenum">
              <a:rPr lang="ru-RU" noProof="0" smtClean="0"/>
              <a:t>‹#›</a:t>
            </a:fld>
            <a:endParaRPr lang="ru-RU" noProof="0" dirty="0"/>
          </a:p>
        </p:txBody>
      </p:sp>
      <p:sp>
        <p:nvSpPr>
          <p:cNvPr id="8" name="Полилиния 5"/>
          <p:cNvSpPr>
            <a:spLocks/>
          </p:cNvSpPr>
          <p:nvPr/>
        </p:nvSpPr>
        <p:spPr bwMode="gray">
          <a:xfrm>
            <a:off x="804333" y="1695450"/>
            <a:ext cx="5596467" cy="3295650"/>
          </a:xfrm>
          <a:custGeom>
            <a:avLst/>
            <a:gdLst>
              <a:gd name="T0" fmla="*/ 1279 w 1347"/>
              <a:gd name="T1" fmla="*/ 919 h 986"/>
              <a:gd name="T2" fmla="*/ 65 w 1347"/>
              <a:gd name="T3" fmla="*/ 919 h 986"/>
              <a:gd name="T4" fmla="*/ 65 w 1347"/>
              <a:gd name="T5" fmla="*/ 64 h 986"/>
              <a:gd name="T6" fmla="*/ 1279 w 1347"/>
              <a:gd name="T7" fmla="*/ 64 h 986"/>
              <a:gd name="T8" fmla="*/ 1279 w 1347"/>
              <a:gd name="T9" fmla="*/ 919 h 986"/>
            </a:gdLst>
            <a:ahLst/>
            <a:cxnLst>
              <a:cxn ang="0">
                <a:pos x="T0" y="T1"/>
              </a:cxn>
              <a:cxn ang="0">
                <a:pos x="T2" y="T3"/>
              </a:cxn>
              <a:cxn ang="0">
                <a:pos x="T4" y="T5"/>
              </a:cxn>
              <a:cxn ang="0">
                <a:pos x="T6" y="T7"/>
              </a:cxn>
              <a:cxn ang="0">
                <a:pos x="T8" y="T9"/>
              </a:cxn>
            </a:cxnLst>
            <a:rect l="0" t="0" r="r" b="b"/>
            <a:pathLst>
              <a:path w="1347" h="986">
                <a:moveTo>
                  <a:pt x="1279" y="919"/>
                </a:moveTo>
                <a:cubicBezTo>
                  <a:pt x="1211" y="986"/>
                  <a:pt x="121" y="974"/>
                  <a:pt x="65" y="919"/>
                </a:cubicBezTo>
                <a:cubicBezTo>
                  <a:pt x="9" y="863"/>
                  <a:pt x="0" y="128"/>
                  <a:pt x="65" y="64"/>
                </a:cubicBezTo>
                <a:cubicBezTo>
                  <a:pt x="130" y="0"/>
                  <a:pt x="1217" y="3"/>
                  <a:pt x="1279" y="64"/>
                </a:cubicBezTo>
                <a:cubicBezTo>
                  <a:pt x="1341" y="125"/>
                  <a:pt x="1347" y="852"/>
                  <a:pt x="1279" y="919"/>
                </a:cubicBezTo>
                <a:close/>
              </a:path>
            </a:pathLst>
          </a:custGeom>
          <a:solidFill>
            <a:srgbClr val="FFFFFF"/>
          </a:solidFill>
          <a:ln>
            <a:noFill/>
          </a:ln>
          <a:effectLst>
            <a:outerShdw blurRad="3175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endParaRPr lang="en-US"/>
          </a:p>
        </p:txBody>
      </p:sp>
      <p:sp>
        <p:nvSpPr>
          <p:cNvPr id="12" name="Рисунок 11"/>
          <p:cNvSpPr>
            <a:spLocks noGrp="1"/>
          </p:cNvSpPr>
          <p:nvPr>
            <p:ph type="pic" idx="1"/>
          </p:nvPr>
        </p:nvSpPr>
        <p:spPr>
          <a:xfrm>
            <a:off x="1006022" y="1874520"/>
            <a:ext cx="5193089" cy="2937510"/>
          </a:xfrm>
          <a:custGeom>
            <a:avLst/>
            <a:gdLst>
              <a:gd name="connsiteX0" fmla="*/ 2531359 w 5066932"/>
              <a:gd name="connsiteY0" fmla="*/ 21 h 2945784"/>
              <a:gd name="connsiteX1" fmla="*/ 4878015 w 5066932"/>
              <a:gd name="connsiteY1" fmla="*/ 145719 h 2945784"/>
              <a:gd name="connsiteX2" fmla="*/ 4878015 w 5066932"/>
              <a:gd name="connsiteY2" fmla="*/ 2803241 h 2945784"/>
              <a:gd name="connsiteX3" fmla="*/ 175988 w 5066932"/>
              <a:gd name="connsiteY3" fmla="*/ 2803241 h 2945784"/>
              <a:gd name="connsiteX4" fmla="*/ 175988 w 5066932"/>
              <a:gd name="connsiteY4" fmla="*/ 145719 h 2945784"/>
              <a:gd name="connsiteX5" fmla="*/ 2531359 w 5066932"/>
              <a:gd name="connsiteY5" fmla="*/ 21 h 294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932" h="2945784">
                <a:moveTo>
                  <a:pt x="2531359" y="21"/>
                </a:moveTo>
                <a:cubicBezTo>
                  <a:pt x="3645379" y="1187"/>
                  <a:pt x="4757946" y="50918"/>
                  <a:pt x="4878015" y="145719"/>
                </a:cubicBezTo>
                <a:cubicBezTo>
                  <a:pt x="5118151" y="335320"/>
                  <a:pt x="5141390" y="2594991"/>
                  <a:pt x="4878015" y="2803241"/>
                </a:cubicBezTo>
                <a:cubicBezTo>
                  <a:pt x="4614639" y="3011491"/>
                  <a:pt x="392886" y="2974193"/>
                  <a:pt x="175988" y="2803241"/>
                </a:cubicBezTo>
                <a:cubicBezTo>
                  <a:pt x="-40909" y="2629181"/>
                  <a:pt x="-75768" y="344644"/>
                  <a:pt x="175988" y="145719"/>
                </a:cubicBezTo>
                <a:cubicBezTo>
                  <a:pt x="301866" y="46256"/>
                  <a:pt x="1417339" y="-1144"/>
                  <a:pt x="2531359" y="21"/>
                </a:cubicBezTo>
                <a:close/>
              </a:path>
            </a:pathLst>
          </a:custGeom>
          <a:solidFill>
            <a:schemeClr val="accent2">
              <a:lumMod val="20000"/>
              <a:lumOff val="80000"/>
            </a:schemeClr>
          </a:solidFill>
        </p:spPr>
        <p:txBody>
          <a:bodyPr wrap="square" tIns="36576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noProof="0" smtClean="0"/>
              <a:t>Вставка рисунка</a:t>
            </a:r>
            <a:endParaRPr lang="ru-RU" noProof="0" dirty="0"/>
          </a:p>
        </p:txBody>
      </p:sp>
    </p:spTree>
    <p:extLst>
      <p:ext uri="{BB962C8B-B14F-4D97-AF65-F5344CB8AC3E}">
        <p14:creationId xmlns:p14="http://schemas.microsoft.com/office/powerpoint/2010/main" val="65131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Две картинки с подписями">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7" name="Полилиния 5"/>
          <p:cNvSpPr>
            <a:spLocks/>
          </p:cNvSpPr>
          <p:nvPr/>
        </p:nvSpPr>
        <p:spPr bwMode="gray">
          <a:xfrm>
            <a:off x="762000"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Рисунок 14"/>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ru-RU" noProof="0" smtClean="0"/>
              <a:t>Вставка рисунка</a:t>
            </a:r>
            <a:endParaRPr lang="ru-RU" noProof="0" dirty="0"/>
          </a:p>
        </p:txBody>
      </p:sp>
      <p:sp>
        <p:nvSpPr>
          <p:cNvPr id="18" name="Полилиния 5"/>
          <p:cNvSpPr>
            <a:spLocks/>
          </p:cNvSpPr>
          <p:nvPr/>
        </p:nvSpPr>
        <p:spPr bwMode="gray">
          <a:xfrm>
            <a:off x="5300133"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Рисунок 18"/>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ru-RU" noProof="0" smtClean="0"/>
              <a:t>Вставка рисунка</a:t>
            </a:r>
            <a:endParaRPr lang="ru-RU" noProof="0" dirty="0"/>
          </a:p>
        </p:txBody>
      </p:sp>
      <p:sp>
        <p:nvSpPr>
          <p:cNvPr id="17" name="Текст 16"/>
          <p:cNvSpPr>
            <a:spLocks noGrp="1"/>
          </p:cNvSpPr>
          <p:nvPr>
            <p:ph type="body" sz="quarter" idx="14"/>
          </p:nvPr>
        </p:nvSpPr>
        <p:spPr>
          <a:xfrm>
            <a:off x="1028581" y="5305425"/>
            <a:ext cx="3566160" cy="1097280"/>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ru-RU" noProof="0" smtClean="0"/>
              <a:t>Образец текста</a:t>
            </a:r>
          </a:p>
        </p:txBody>
      </p:sp>
      <p:sp>
        <p:nvSpPr>
          <p:cNvPr id="20" name="Текст 16"/>
          <p:cNvSpPr>
            <a:spLocks noGrp="1"/>
          </p:cNvSpPr>
          <p:nvPr>
            <p:ph type="body" sz="quarter" idx="16"/>
          </p:nvPr>
        </p:nvSpPr>
        <p:spPr>
          <a:xfrm>
            <a:off x="5566714" y="5305425"/>
            <a:ext cx="3566160" cy="1097280"/>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ru-RU" noProof="0" smtClean="0"/>
              <a:t>Образец текста</a:t>
            </a:r>
          </a:p>
        </p:txBody>
      </p:sp>
    </p:spTree>
    <p:extLst>
      <p:ext uri="{BB962C8B-B14F-4D97-AF65-F5344CB8AC3E}">
        <p14:creationId xmlns:p14="http://schemas.microsoft.com/office/powerpoint/2010/main" val="203777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Три картинки с подписями">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7" name="Полилиния 5"/>
          <p:cNvSpPr>
            <a:spLocks/>
          </p:cNvSpPr>
          <p:nvPr/>
        </p:nvSpPr>
        <p:spPr bwMode="gray">
          <a:xfrm>
            <a:off x="762000" y="933449"/>
            <a:ext cx="53340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Рисунок 14"/>
          <p:cNvSpPr>
            <a:spLocks noGrp="1"/>
          </p:cNvSpPr>
          <p:nvPr>
            <p:ph type="pic" sz="quarter" idx="13"/>
          </p:nvPr>
        </p:nvSpPr>
        <p:spPr>
          <a:xfrm>
            <a:off x="991888" y="1113022"/>
            <a:ext cx="4874224"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ru-RU" noProof="0" smtClean="0"/>
              <a:t>Вставка рисунка</a:t>
            </a:r>
            <a:endParaRPr lang="ru-RU" noProof="0" dirty="0"/>
          </a:p>
        </p:txBody>
      </p:sp>
      <p:sp>
        <p:nvSpPr>
          <p:cNvPr id="18" name="Полилиния 5"/>
          <p:cNvSpPr>
            <a:spLocks/>
          </p:cNvSpPr>
          <p:nvPr/>
        </p:nvSpPr>
        <p:spPr bwMode="gray">
          <a:xfrm>
            <a:off x="6323873" y="967316"/>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Рисунок 18"/>
          <p:cNvSpPr>
            <a:spLocks noGrp="1"/>
          </p:cNvSpPr>
          <p:nvPr>
            <p:ph type="pic" sz="quarter" idx="15"/>
          </p:nvPr>
        </p:nvSpPr>
        <p:spPr>
          <a:xfrm>
            <a:off x="6506025" y="1109743"/>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ru-RU" noProof="0" smtClean="0"/>
              <a:t>Вставка рисунка</a:t>
            </a:r>
            <a:endParaRPr lang="ru-RU" noProof="0" dirty="0"/>
          </a:p>
        </p:txBody>
      </p:sp>
      <p:sp>
        <p:nvSpPr>
          <p:cNvPr id="17" name="Текст 16"/>
          <p:cNvSpPr>
            <a:spLocks noGrp="1"/>
          </p:cNvSpPr>
          <p:nvPr>
            <p:ph type="body" sz="quarter" idx="14"/>
          </p:nvPr>
        </p:nvSpPr>
        <p:spPr>
          <a:xfrm>
            <a:off x="1028581" y="5919255"/>
            <a:ext cx="8104082" cy="497420"/>
          </a:xfrm>
        </p:spPr>
        <p:txBody>
          <a:bodyPr>
            <a:normAutofit/>
          </a:bodyPr>
          <a:lstStyle>
            <a:lvl1pPr marL="0" indent="0">
              <a:spcBef>
                <a:spcPts val="0"/>
              </a:spcBef>
              <a:buNone/>
              <a:defRPr sz="16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ru-RU" noProof="0" smtClean="0"/>
              <a:t>Образец текста</a:t>
            </a:r>
          </a:p>
        </p:txBody>
      </p:sp>
      <p:sp>
        <p:nvSpPr>
          <p:cNvPr id="12" name="Полилиния 5"/>
          <p:cNvSpPr>
            <a:spLocks/>
          </p:cNvSpPr>
          <p:nvPr/>
        </p:nvSpPr>
        <p:spPr bwMode="gray">
          <a:xfrm>
            <a:off x="6323873" y="3060954"/>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Рисунок 12"/>
          <p:cNvSpPr>
            <a:spLocks noGrp="1"/>
          </p:cNvSpPr>
          <p:nvPr>
            <p:ph type="pic" sz="quarter" idx="16"/>
          </p:nvPr>
        </p:nvSpPr>
        <p:spPr>
          <a:xfrm>
            <a:off x="6506025" y="3203381"/>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ru-RU" noProof="0" smtClean="0"/>
              <a:t>Вставка рисунка</a:t>
            </a:r>
            <a:endParaRPr lang="ru-RU" noProof="0" dirty="0"/>
          </a:p>
        </p:txBody>
      </p:sp>
      <p:sp>
        <p:nvSpPr>
          <p:cNvPr id="2" name="Заголовок 1"/>
          <p:cNvSpPr>
            <a:spLocks noGrp="1"/>
          </p:cNvSpPr>
          <p:nvPr>
            <p:ph type="title"/>
          </p:nvPr>
        </p:nvSpPr>
        <p:spPr>
          <a:xfrm>
            <a:off x="1028580" y="5305424"/>
            <a:ext cx="8104083" cy="579921"/>
          </a:xfrm>
        </p:spPr>
        <p:txBody>
          <a:bodyPr>
            <a:normAutofit/>
          </a:bodyPr>
          <a:lstStyle>
            <a:lvl1pPr>
              <a:defRPr sz="2400">
                <a:solidFill>
                  <a:schemeClr val="accent1"/>
                </a:solidFill>
              </a:defRPr>
            </a:lvl1pPr>
          </a:lstStyle>
          <a:p>
            <a:r>
              <a:rPr lang="ru-RU" noProof="0" smtClean="0"/>
              <a:t>Образец заголовка</a:t>
            </a:r>
            <a:endParaRPr lang="ru-RU" noProof="0" dirty="0"/>
          </a:p>
        </p:txBody>
      </p:sp>
    </p:spTree>
    <p:extLst>
      <p:ext uri="{BB962C8B-B14F-4D97-AF65-F5344CB8AC3E}">
        <p14:creationId xmlns:p14="http://schemas.microsoft.com/office/powerpoint/2010/main" val="101779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Пять изображений">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 y="283"/>
            <a:ext cx="12188952" cy="6859715"/>
          </a:xfrm>
          <a:prstGeom prst="rect">
            <a:avLst/>
          </a:prstGeom>
        </p:spPr>
      </p:pic>
      <p:sp>
        <p:nvSpPr>
          <p:cNvPr id="8" name="Полилиния 5"/>
          <p:cNvSpPr>
            <a:spLocks/>
          </p:cNvSpPr>
          <p:nvPr/>
        </p:nvSpPr>
        <p:spPr bwMode="gray">
          <a:xfrm>
            <a:off x="4182533" y="265044"/>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9" name="Рисунок 8"/>
          <p:cNvSpPr>
            <a:spLocks noGrp="1"/>
          </p:cNvSpPr>
          <p:nvPr>
            <p:ph type="pic" sz="quarter" idx="13"/>
          </p:nvPr>
        </p:nvSpPr>
        <p:spPr>
          <a:xfrm>
            <a:off x="4424435" y="436315"/>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ru-RU" noProof="0" smtClean="0"/>
              <a:t>Вставка рисунка</a:t>
            </a:r>
            <a:endParaRPr lang="ru-RU" noProof="0" dirty="0"/>
          </a:p>
        </p:txBody>
      </p:sp>
      <p:sp>
        <p:nvSpPr>
          <p:cNvPr id="10" name="Полилиния 5"/>
          <p:cNvSpPr>
            <a:spLocks/>
          </p:cNvSpPr>
          <p:nvPr/>
        </p:nvSpPr>
        <p:spPr bwMode="gray">
          <a:xfrm>
            <a:off x="816188" y="384723"/>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1" name="Рисунок 10"/>
          <p:cNvSpPr>
            <a:spLocks noGrp="1"/>
          </p:cNvSpPr>
          <p:nvPr>
            <p:ph type="pic" sz="quarter" idx="15"/>
          </p:nvPr>
        </p:nvSpPr>
        <p:spPr>
          <a:xfrm>
            <a:off x="1013022" y="538232"/>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ru-RU" noProof="0" smtClean="0"/>
              <a:t>Вставка рисунка</a:t>
            </a:r>
            <a:endParaRPr lang="ru-RU" noProof="0" dirty="0"/>
          </a:p>
        </p:txBody>
      </p:sp>
      <p:sp>
        <p:nvSpPr>
          <p:cNvPr id="12" name="Полилиния 5"/>
          <p:cNvSpPr>
            <a:spLocks/>
          </p:cNvSpPr>
          <p:nvPr/>
        </p:nvSpPr>
        <p:spPr bwMode="gray">
          <a:xfrm>
            <a:off x="816188" y="2478361"/>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Рисунок 12"/>
          <p:cNvSpPr>
            <a:spLocks noGrp="1"/>
          </p:cNvSpPr>
          <p:nvPr>
            <p:ph type="pic" sz="quarter" idx="16"/>
          </p:nvPr>
        </p:nvSpPr>
        <p:spPr>
          <a:xfrm>
            <a:off x="1013022" y="2631870"/>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ru-RU" noProof="0" smtClean="0"/>
              <a:t>Вставка рисунка</a:t>
            </a:r>
            <a:endParaRPr lang="ru-RU" noProof="0" dirty="0"/>
          </a:p>
        </p:txBody>
      </p:sp>
      <p:sp>
        <p:nvSpPr>
          <p:cNvPr id="14" name="Полилиния 5"/>
          <p:cNvSpPr>
            <a:spLocks/>
          </p:cNvSpPr>
          <p:nvPr/>
        </p:nvSpPr>
        <p:spPr bwMode="gray">
          <a:xfrm>
            <a:off x="816188" y="4571999"/>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Рисунок 14"/>
          <p:cNvSpPr>
            <a:spLocks noGrp="1"/>
          </p:cNvSpPr>
          <p:nvPr>
            <p:ph type="pic" sz="quarter" idx="17"/>
          </p:nvPr>
        </p:nvSpPr>
        <p:spPr>
          <a:xfrm>
            <a:off x="1013022" y="4725508"/>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ru-RU" noProof="0" smtClean="0"/>
              <a:t>Вставка рисунка</a:t>
            </a:r>
            <a:endParaRPr lang="ru-RU" noProof="0" dirty="0"/>
          </a:p>
        </p:txBody>
      </p:sp>
      <p:sp>
        <p:nvSpPr>
          <p:cNvPr id="20" name="Полилиния 5"/>
          <p:cNvSpPr>
            <a:spLocks/>
          </p:cNvSpPr>
          <p:nvPr/>
        </p:nvSpPr>
        <p:spPr bwMode="gray">
          <a:xfrm>
            <a:off x="4182533" y="3448511"/>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1" name="Рисунок 20"/>
          <p:cNvSpPr>
            <a:spLocks noGrp="1"/>
          </p:cNvSpPr>
          <p:nvPr>
            <p:ph type="pic" sz="quarter" idx="18"/>
          </p:nvPr>
        </p:nvSpPr>
        <p:spPr>
          <a:xfrm>
            <a:off x="4424435" y="3619782"/>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ru-RU" noProof="0" smtClean="0"/>
              <a:t>Вставка рисунка</a:t>
            </a:r>
            <a:endParaRPr lang="ru-RU" noProof="0" dirty="0"/>
          </a:p>
        </p:txBody>
      </p:sp>
    </p:spTree>
    <p:extLst>
      <p:ext uri="{BB962C8B-B14F-4D97-AF65-F5344CB8AC3E}">
        <p14:creationId xmlns:p14="http://schemas.microsoft.com/office/powerpoint/2010/main" val="86467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dirty="0"/>
          </a:p>
        </p:txBody>
      </p:sp>
      <p:sp>
        <p:nvSpPr>
          <p:cNvPr id="3" name="Вертикальный текст 2"/>
          <p:cNvSpPr>
            <a:spLocks noGrp="1"/>
          </p:cNvSpPr>
          <p:nvPr>
            <p:ph type="body" orient="vert" idx="1"/>
          </p:nvPr>
        </p:nvSpPr>
        <p:spPr/>
        <p:txBody>
          <a:bodyPr vert="eaVert"/>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4" name="Дата 3"/>
          <p:cNvSpPr>
            <a:spLocks noGrp="1"/>
          </p:cNvSpPr>
          <p:nvPr>
            <p:ph type="dt" sz="half" idx="10"/>
          </p:nvPr>
        </p:nvSpPr>
        <p:spPr/>
        <p:txBody>
          <a:bodyPr/>
          <a:lstStyle/>
          <a:p>
            <a:fld id="{7FC8593D-7C47-471E-A8DF-97AC4FFD13F5}" type="datetimeFigureOut">
              <a:rPr lang="ru-RU" noProof="0" smtClean="0"/>
              <a:t>19.10.2016</a:t>
            </a:fld>
            <a:endParaRPr lang="ru-RU" noProof="0" dirty="0"/>
          </a:p>
        </p:txBody>
      </p:sp>
      <p:sp>
        <p:nvSpPr>
          <p:cNvPr id="5" name="Нижний колонтитул 4"/>
          <p:cNvSpPr>
            <a:spLocks noGrp="1"/>
          </p:cNvSpPr>
          <p:nvPr>
            <p:ph type="ftr" sz="quarter" idx="11"/>
          </p:nvPr>
        </p:nvSpPr>
        <p:spPr/>
        <p:txBody>
          <a:bodyPr/>
          <a:lstStyle/>
          <a:p>
            <a:endParaRPr lang="ru-RU" noProof="0" dirty="0"/>
          </a:p>
        </p:txBody>
      </p:sp>
      <p:sp>
        <p:nvSpPr>
          <p:cNvPr id="6" name="Номер слайда 5"/>
          <p:cNvSpPr>
            <a:spLocks noGrp="1"/>
          </p:cNvSpPr>
          <p:nvPr>
            <p:ph type="sldNum" sz="quarter" idx="12"/>
          </p:nvPr>
        </p:nvSpPr>
        <p:spPr/>
        <p:txBody>
          <a:bodyPr/>
          <a:lstStyle/>
          <a:p>
            <a:fld id="{289D71E3-7D81-4C24-B9D8-6B108755C64C}" type="slidenum">
              <a:rPr lang="ru-RU" noProof="0" smtClean="0"/>
              <a:t>‹#›</a:t>
            </a:fld>
            <a:endParaRPr lang="ru-RU" noProof="0" dirty="0"/>
          </a:p>
        </p:txBody>
      </p:sp>
    </p:spTree>
    <p:extLst>
      <p:ext uri="{BB962C8B-B14F-4D97-AF65-F5344CB8AC3E}">
        <p14:creationId xmlns:p14="http://schemas.microsoft.com/office/powerpoint/2010/main" val="14432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365125"/>
            <a:ext cx="1828799" cy="4940300"/>
          </a:xfrm>
        </p:spPr>
        <p:txBody>
          <a:bodyPr vert="eaVert"/>
          <a:lstStyle/>
          <a:p>
            <a:r>
              <a:rPr lang="ru-RU" noProof="0" smtClean="0"/>
              <a:t>Образец заголовка</a:t>
            </a:r>
            <a:endParaRPr lang="ru-RU" noProof="0" dirty="0"/>
          </a:p>
        </p:txBody>
      </p:sp>
      <p:sp>
        <p:nvSpPr>
          <p:cNvPr id="3" name="Вертикальный текст 2"/>
          <p:cNvSpPr>
            <a:spLocks noGrp="1"/>
          </p:cNvSpPr>
          <p:nvPr>
            <p:ph type="body" orient="vert" idx="1"/>
          </p:nvPr>
        </p:nvSpPr>
        <p:spPr>
          <a:xfrm>
            <a:off x="1524000" y="365125"/>
            <a:ext cx="6858000" cy="4940300"/>
          </a:xfrm>
        </p:spPr>
        <p:txBody>
          <a:bodyPr vert="eaVert"/>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4" name="Дата 3"/>
          <p:cNvSpPr>
            <a:spLocks noGrp="1"/>
          </p:cNvSpPr>
          <p:nvPr>
            <p:ph type="dt" sz="half" idx="10"/>
          </p:nvPr>
        </p:nvSpPr>
        <p:spPr/>
        <p:txBody>
          <a:bodyPr/>
          <a:lstStyle/>
          <a:p>
            <a:fld id="{7FC8593D-7C47-471E-A8DF-97AC4FFD13F5}" type="datetimeFigureOut">
              <a:rPr lang="ru-RU" noProof="0" smtClean="0"/>
              <a:t>19.10.2016</a:t>
            </a:fld>
            <a:endParaRPr lang="ru-RU" noProof="0" dirty="0"/>
          </a:p>
        </p:txBody>
      </p:sp>
      <p:sp>
        <p:nvSpPr>
          <p:cNvPr id="5" name="Нижний колонтитул 4"/>
          <p:cNvSpPr>
            <a:spLocks noGrp="1"/>
          </p:cNvSpPr>
          <p:nvPr>
            <p:ph type="ftr" sz="quarter" idx="11"/>
          </p:nvPr>
        </p:nvSpPr>
        <p:spPr/>
        <p:txBody>
          <a:bodyPr/>
          <a:lstStyle/>
          <a:p>
            <a:endParaRPr lang="ru-RU" noProof="0" dirty="0"/>
          </a:p>
        </p:txBody>
      </p:sp>
      <p:sp>
        <p:nvSpPr>
          <p:cNvPr id="6" name="Номер слайда 5"/>
          <p:cNvSpPr>
            <a:spLocks noGrp="1"/>
          </p:cNvSpPr>
          <p:nvPr>
            <p:ph type="sldNum" sz="quarter" idx="12"/>
          </p:nvPr>
        </p:nvSpPr>
        <p:spPr/>
        <p:txBody>
          <a:bodyPr/>
          <a:lstStyle/>
          <a:p>
            <a:fld id="{289D71E3-7D81-4C24-B9D8-6B108755C64C}" type="slidenum">
              <a:rPr lang="ru-RU" noProof="0" smtClean="0"/>
              <a:t>‹#›</a:t>
            </a:fld>
            <a:endParaRPr lang="ru-RU" noProof="0" dirty="0"/>
          </a:p>
        </p:txBody>
      </p:sp>
    </p:spTree>
    <p:extLst>
      <p:ext uri="{BB962C8B-B14F-4D97-AF65-F5344CB8AC3E}">
        <p14:creationId xmlns:p14="http://schemas.microsoft.com/office/powerpoint/2010/main" val="392624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Рисунок 6"/>
          <p:cNvPicPr>
            <a:picLocks noChangeAspect="1"/>
          </p:cNvPicPr>
          <p:nvPr userDrawn="1"/>
        </p:nvPicPr>
        <p:blipFill rotWithShape="1">
          <a:blip r:embed="rId16" cstate="print">
            <a:extLst>
              <a:ext uri="{28A0092B-C50C-407E-A947-70E740481C1C}">
                <a14:useLocalDpi xmlns:a14="http://schemas.microsoft.com/office/drawing/2010/main" val="0"/>
              </a:ext>
            </a:extLst>
          </a:blip>
          <a:srcRect l="525" t="511" r="525" b="2999"/>
          <a:stretch/>
        </p:blipFill>
        <p:spPr>
          <a:xfrm>
            <a:off x="0" y="0"/>
            <a:ext cx="12188826" cy="6858000"/>
          </a:xfrm>
          <a:prstGeom prst="rect">
            <a:avLst/>
          </a:prstGeom>
        </p:spPr>
      </p:pic>
      <p:sp>
        <p:nvSpPr>
          <p:cNvPr id="2" name="Заголовок 1"/>
          <p:cNvSpPr>
            <a:spLocks noGrp="1"/>
          </p:cNvSpPr>
          <p:nvPr>
            <p:ph type="title"/>
          </p:nvPr>
        </p:nvSpPr>
        <p:spPr>
          <a:xfrm>
            <a:off x="838200" y="365126"/>
            <a:ext cx="9829800" cy="1082674"/>
          </a:xfrm>
          <a:prstGeom prst="rect">
            <a:avLst/>
          </a:prstGeom>
        </p:spPr>
        <p:txBody>
          <a:bodyPr vert="horz" lIns="91440" tIns="45720" rIns="91440" bIns="45720" rtlCol="0" anchor="b">
            <a:normAutofit/>
          </a:bodyPr>
          <a:lstStyle/>
          <a:p>
            <a:r>
              <a:rPr lang="ru-RU" noProof="0" dirty="0" smtClean="0"/>
              <a:t>Образец заголовка</a:t>
            </a:r>
            <a:endParaRPr lang="ru-RU" noProof="0" dirty="0"/>
          </a:p>
        </p:txBody>
      </p:sp>
      <p:sp>
        <p:nvSpPr>
          <p:cNvPr id="3" name="Текст 2"/>
          <p:cNvSpPr>
            <a:spLocks noGrp="1"/>
          </p:cNvSpPr>
          <p:nvPr>
            <p:ph type="body" idx="1"/>
          </p:nvPr>
        </p:nvSpPr>
        <p:spPr>
          <a:xfrm>
            <a:off x="1524000" y="1828800"/>
            <a:ext cx="9144000" cy="3474720"/>
          </a:xfrm>
          <a:prstGeom prst="rect">
            <a:avLst/>
          </a:prstGeom>
        </p:spPr>
        <p:txBody>
          <a:bodyPr vert="horz" lIns="91440" tIns="45720" rIns="91440" bIns="45720" rtlCol="0">
            <a:normAutofit/>
          </a:bodyPr>
          <a:lstStyle/>
          <a:p>
            <a:pPr lvl="0"/>
            <a:r>
              <a:rPr lang="ru-RU" noProof="0" dirty="0" smtClean="0"/>
              <a:t>Образец текста</a:t>
            </a:r>
          </a:p>
          <a:p>
            <a:pPr lvl="1"/>
            <a:r>
              <a:rPr lang="ru-RU" noProof="0" dirty="0" smtClean="0"/>
              <a:t>Второй уровень</a:t>
            </a:r>
          </a:p>
          <a:p>
            <a:pPr lvl="2"/>
            <a:r>
              <a:rPr lang="ru-RU" noProof="0" dirty="0" smtClean="0"/>
              <a:t>Третий уровень</a:t>
            </a:r>
          </a:p>
          <a:p>
            <a:pPr lvl="3"/>
            <a:r>
              <a:rPr lang="ru-RU" noProof="0" dirty="0" smtClean="0"/>
              <a:t>Четвертый уровень</a:t>
            </a:r>
          </a:p>
          <a:p>
            <a:pPr lvl="4"/>
            <a:r>
              <a:rPr lang="ru-RU" noProof="0" dirty="0" smtClean="0"/>
              <a:t>Пятый уровень</a:t>
            </a:r>
          </a:p>
        </p:txBody>
      </p:sp>
      <p:sp>
        <p:nvSpPr>
          <p:cNvPr id="4" name="Дата 3"/>
          <p:cNvSpPr>
            <a:spLocks noGrp="1"/>
          </p:cNvSpPr>
          <p:nvPr>
            <p:ph type="dt" sz="half" idx="2"/>
          </p:nvPr>
        </p:nvSpPr>
        <p:spPr>
          <a:xfrm>
            <a:off x="7010400" y="6416675"/>
            <a:ext cx="1371600" cy="365125"/>
          </a:xfrm>
          <a:prstGeom prst="rect">
            <a:avLst/>
          </a:prstGeom>
        </p:spPr>
        <p:txBody>
          <a:bodyPr vert="horz" lIns="91440" tIns="45720" rIns="91440" bIns="45720" rtlCol="0" anchor="ctr"/>
          <a:lstStyle>
            <a:lvl1pPr algn="r">
              <a:defRPr sz="1000">
                <a:solidFill>
                  <a:schemeClr val="tx1"/>
                </a:solidFill>
              </a:defRPr>
            </a:lvl1pPr>
          </a:lstStyle>
          <a:p>
            <a:fld id="{7FC8593D-7C47-471E-A8DF-97AC4FFD13F5}" type="datetimeFigureOut">
              <a:rPr lang="ru-RU" noProof="0" smtClean="0"/>
              <a:pPr/>
              <a:t>19.10.2016</a:t>
            </a:fld>
            <a:endParaRPr lang="ru-RU" noProof="0" dirty="0"/>
          </a:p>
        </p:txBody>
      </p:sp>
      <p:sp>
        <p:nvSpPr>
          <p:cNvPr id="5" name="Нижний колонтитул 4"/>
          <p:cNvSpPr>
            <a:spLocks noGrp="1"/>
          </p:cNvSpPr>
          <p:nvPr>
            <p:ph type="ftr" sz="quarter" idx="3"/>
          </p:nvPr>
        </p:nvSpPr>
        <p:spPr>
          <a:xfrm>
            <a:off x="2209800" y="6416675"/>
            <a:ext cx="4572000" cy="365125"/>
          </a:xfrm>
          <a:prstGeom prst="rect">
            <a:avLst/>
          </a:prstGeom>
        </p:spPr>
        <p:txBody>
          <a:bodyPr vert="horz" lIns="91440" tIns="45720" rIns="91440" bIns="45720" rtlCol="0" anchor="ctr"/>
          <a:lstStyle>
            <a:lvl1pPr algn="l">
              <a:defRPr sz="1000">
                <a:solidFill>
                  <a:schemeClr val="tx1"/>
                </a:solidFill>
              </a:defRPr>
            </a:lvl1pPr>
          </a:lstStyle>
          <a:p>
            <a:endParaRPr lang="ru-RU" noProof="0" dirty="0"/>
          </a:p>
        </p:txBody>
      </p:sp>
      <p:sp>
        <p:nvSpPr>
          <p:cNvPr id="6" name="Номер слайда 5"/>
          <p:cNvSpPr>
            <a:spLocks noGrp="1"/>
          </p:cNvSpPr>
          <p:nvPr>
            <p:ph type="sldNum" sz="quarter" idx="4"/>
          </p:nvPr>
        </p:nvSpPr>
        <p:spPr>
          <a:xfrm>
            <a:off x="8610600" y="6416675"/>
            <a:ext cx="838200" cy="365125"/>
          </a:xfrm>
          <a:prstGeom prst="rect">
            <a:avLst/>
          </a:prstGeom>
        </p:spPr>
        <p:txBody>
          <a:bodyPr vert="horz" lIns="91440" tIns="45720" rIns="91440" bIns="45720" rtlCol="0" anchor="ctr"/>
          <a:lstStyle>
            <a:lvl1pPr algn="r">
              <a:defRPr sz="1000">
                <a:solidFill>
                  <a:schemeClr val="tx1"/>
                </a:solidFill>
              </a:defRPr>
            </a:lvl1pPr>
          </a:lstStyle>
          <a:p>
            <a:fld id="{289D71E3-7D81-4C24-B9D8-6B108755C64C}" type="slidenum">
              <a:rPr lang="ru-RU" noProof="0" smtClean="0"/>
              <a:pPr/>
              <a:t>‹#›</a:t>
            </a:fld>
            <a:endParaRPr lang="ru-RU" noProof="0" dirty="0"/>
          </a:p>
        </p:txBody>
      </p:sp>
    </p:spTree>
    <p:extLst>
      <p:ext uri="{BB962C8B-B14F-4D97-AF65-F5344CB8AC3E}">
        <p14:creationId xmlns:p14="http://schemas.microsoft.com/office/powerpoint/2010/main" val="361654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2" r:id="rId11"/>
    <p:sldLayoutId id="2147483661"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pPr algn="l" defTabSz="914400">
              <a:spcBef>
                <a:spcPts val="1"/>
              </a:spcBef>
              <a:buNone/>
            </a:pPr>
            <a:r>
              <a:rPr lang="ru-RU" sz="4400" b="0" i="0" dirty="0" smtClean="0">
                <a:solidFill>
                  <a:srgbClr val="404040"/>
                </a:solidFill>
                <a:latin typeface="Times New Roman"/>
                <a:ea typeface="+mj-ea"/>
                <a:cs typeface="+mj-cs"/>
              </a:rPr>
              <a:t>Родительское собрание для родителей старших дошкольников на тему:</a:t>
            </a:r>
            <a:br>
              <a:rPr lang="ru-RU" sz="4400" b="0" i="0" dirty="0" smtClean="0">
                <a:solidFill>
                  <a:srgbClr val="404040"/>
                </a:solidFill>
                <a:latin typeface="Times New Roman"/>
                <a:ea typeface="+mj-ea"/>
                <a:cs typeface="+mj-cs"/>
              </a:rPr>
            </a:br>
            <a:r>
              <a:rPr lang="ru-RU" sz="4400" b="0" i="0" dirty="0" smtClean="0">
                <a:solidFill>
                  <a:srgbClr val="404040"/>
                </a:solidFill>
                <a:latin typeface="Times New Roman"/>
                <a:ea typeface="+mj-ea"/>
                <a:cs typeface="+mj-cs"/>
              </a:rPr>
              <a:t>«</a:t>
            </a:r>
            <a:r>
              <a:rPr lang="ru-RU" dirty="0" smtClean="0">
                <a:solidFill>
                  <a:srgbClr val="404040"/>
                </a:solidFill>
                <a:latin typeface="Times New Roman"/>
              </a:rPr>
              <a:t>Дошкольник готовится стать школьником»</a:t>
            </a:r>
            <a:endParaRPr lang="ru-RU" sz="4400" b="0" i="0" dirty="0">
              <a:solidFill>
                <a:srgbClr val="404040"/>
              </a:solidFill>
              <a:latin typeface="Times New Roman"/>
              <a:ea typeface="+mj-ea"/>
              <a:cs typeface="+mj-cs"/>
            </a:endParaRPr>
          </a:p>
        </p:txBody>
      </p:sp>
      <p:sp>
        <p:nvSpPr>
          <p:cNvPr id="3" name="Подзаголовок 2"/>
          <p:cNvSpPr>
            <a:spLocks noGrp="1"/>
          </p:cNvSpPr>
          <p:nvPr>
            <p:ph type="subTitle" idx="1"/>
          </p:nvPr>
        </p:nvSpPr>
        <p:spPr>
          <a:xfrm>
            <a:off x="838200" y="2365094"/>
            <a:ext cx="7086600" cy="914400"/>
          </a:xfrm>
        </p:spPr>
        <p:txBody>
          <a:bodyPr>
            <a:normAutofit/>
          </a:bodyPr>
          <a:lstStyle/>
          <a:p>
            <a:pPr marL="0" indent="0" algn="l">
              <a:spcBef>
                <a:spcPts val="12"/>
              </a:spcBef>
              <a:buNone/>
            </a:pPr>
            <a:r>
              <a:rPr lang="ru-RU" dirty="0" smtClean="0">
                <a:latin typeface="Times New Roman"/>
              </a:rPr>
              <a:t>Автор</a:t>
            </a:r>
            <a:r>
              <a:rPr lang="ru-RU" dirty="0" smtClean="0">
                <a:latin typeface="Times New Roman"/>
              </a:rPr>
              <a:t>: </a:t>
            </a:r>
            <a:r>
              <a:rPr lang="ru-RU" dirty="0" smtClean="0">
                <a:latin typeface="Times New Roman"/>
              </a:rPr>
              <a:t>Мартынова С.М</a:t>
            </a:r>
            <a:r>
              <a:rPr lang="ru-RU" dirty="0" smtClean="0">
                <a:latin typeface="Times New Roman"/>
              </a:rPr>
              <a:t>. -  воспитатель </a:t>
            </a:r>
          </a:p>
          <a:p>
            <a:pPr marL="0" indent="0" algn="l">
              <a:spcBef>
                <a:spcPts val="12"/>
              </a:spcBef>
              <a:buNone/>
            </a:pPr>
            <a:r>
              <a:rPr lang="ru-RU" dirty="0" smtClean="0">
                <a:latin typeface="Times New Roman"/>
              </a:rPr>
              <a:t>МБДОУ «Детский сад «Улыбка»</a:t>
            </a:r>
          </a:p>
          <a:p>
            <a:pPr marL="0" indent="0" algn="l">
              <a:spcBef>
                <a:spcPts val="12"/>
              </a:spcBef>
              <a:buNone/>
            </a:pPr>
            <a:endParaRPr lang="ru-RU" sz="2400" b="0" i="0" dirty="0">
              <a:latin typeface="Times New Roman"/>
            </a:endParaRPr>
          </a:p>
        </p:txBody>
      </p:sp>
    </p:spTree>
    <p:extLst>
      <p:ext uri="{BB962C8B-B14F-4D97-AF65-F5344CB8AC3E}">
        <p14:creationId xmlns:p14="http://schemas.microsoft.com/office/powerpoint/2010/main" val="279804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7488" y="382361"/>
            <a:ext cx="9829800" cy="1082674"/>
          </a:xfrm>
        </p:spPr>
        <p:txBody>
          <a:bodyPr>
            <a:normAutofit fontScale="90000"/>
          </a:bodyPr>
          <a:lstStyle/>
          <a:p>
            <a:pPr algn="l" defTabSz="914400">
              <a:spcBef>
                <a:spcPts val="1"/>
              </a:spcBef>
              <a:buNone/>
            </a:pPr>
            <a:r>
              <a:rPr lang="ru-RU" sz="3200" b="0" i="0" dirty="0" smtClean="0">
                <a:solidFill>
                  <a:srgbClr val="404040"/>
                </a:solidFill>
                <a:latin typeface="Times New Roman"/>
                <a:ea typeface="+mj-ea"/>
                <a:cs typeface="+mj-cs"/>
              </a:rPr>
              <a:t>Цель: Актуализировать знания родителей по проблеме психологической готовности к школе, дать рекомендации</a:t>
            </a:r>
            <a:endParaRPr lang="ru-RU" sz="3200" b="0" i="0" dirty="0">
              <a:solidFill>
                <a:srgbClr val="404040"/>
              </a:solidFill>
              <a:latin typeface="Times New Roman"/>
              <a:ea typeface="+mj-ea"/>
              <a:cs typeface="+mj-cs"/>
            </a:endParaRPr>
          </a:p>
        </p:txBody>
      </p:sp>
      <p:sp>
        <p:nvSpPr>
          <p:cNvPr id="3" name="Текст 2"/>
          <p:cNvSpPr>
            <a:spLocks noGrp="1"/>
          </p:cNvSpPr>
          <p:nvPr>
            <p:ph type="body" sz="half" idx="2"/>
          </p:nvPr>
        </p:nvSpPr>
        <p:spPr/>
        <p:txBody>
          <a:bodyPr/>
          <a:lstStyle/>
          <a:p>
            <a:pPr marL="0" indent="0" algn="l" defTabSz="914400">
              <a:spcBef>
                <a:spcPts val="1800"/>
              </a:spcBef>
              <a:buNone/>
            </a:pPr>
            <a:endParaRPr lang="ru-RU" sz="1800" b="0" i="0" dirty="0">
              <a:solidFill>
                <a:srgbClr val="404040"/>
              </a:solidFill>
              <a:latin typeface="Arial"/>
              <a:ea typeface="+mn-ea"/>
              <a:cs typeface="+mn-cs"/>
            </a:endParaRPr>
          </a:p>
        </p:txBody>
      </p:sp>
      <p:sp>
        <p:nvSpPr>
          <p:cNvPr id="5" name="Скругленный прямоугольник 4"/>
          <p:cNvSpPr/>
          <p:nvPr/>
        </p:nvSpPr>
        <p:spPr>
          <a:xfrm>
            <a:off x="12344400" y="152400"/>
            <a:ext cx="1295400" cy="65532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14400">
              <a:buNone/>
            </a:pPr>
            <a:r>
              <a:rPr lang="en-US" sz="1200" b="1" i="1">
                <a:solidFill>
                  <a:schemeClr val="lt1"/>
                </a:solidFill>
                <a:latin typeface="Arial"/>
                <a:ea typeface="+mn-ea"/>
                <a:cs typeface="Arial"/>
              </a:rPr>
              <a:t>ПРИМЕЧАНИЕ</a:t>
            </a:r>
          </a:p>
          <a:p>
            <a:pPr algn="l" defTabSz="914400">
              <a:buNone/>
            </a:pPr>
            <a:r>
              <a:rPr lang="en-US" sz="1200" b="0" i="1">
                <a:solidFill>
                  <a:schemeClr val="lt1"/>
                </a:solidFill>
                <a:latin typeface="Arial"/>
                <a:ea typeface="+mn-ea"/>
                <a:cs typeface="Arial"/>
              </a:rPr>
              <a:t>Чтобы изменить изображение на этом слайде, выберите и удалите его. Затем нажмите значок "Вставка рисунка"</a:t>
            </a:r>
          </a:p>
          <a:p>
            <a:pPr algn="l" defTabSz="914400">
              <a:buNone/>
            </a:pPr>
            <a:r>
              <a:rPr lang="en-US" sz="1200" b="0" i="1">
                <a:solidFill>
                  <a:schemeClr val="lt1"/>
                </a:solidFill>
                <a:latin typeface="Arial"/>
                <a:ea typeface="+mn-ea"/>
                <a:cs typeface="Arial"/>
              </a:rPr>
              <a:t>в заполнителе, чтобы вставить нужное изображение.</a:t>
            </a:r>
          </a:p>
        </p:txBody>
      </p:sp>
      <p:pic>
        <p:nvPicPr>
          <p:cNvPr id="9" name="Рисунок 8"/>
          <p:cNvPicPr>
            <a:picLocks noGrp="1" noChangeAspect="1"/>
          </p:cNvPicPr>
          <p:nvPr>
            <p:ph type="pic" idx="1"/>
          </p:nvPr>
        </p:nvPicPr>
        <p:blipFill>
          <a:blip r:embed="rId2">
            <a:extLst>
              <a:ext uri="{28A0092B-C50C-407E-A947-70E740481C1C}">
                <a14:useLocalDpi xmlns:a14="http://schemas.microsoft.com/office/drawing/2010/main" val="0"/>
              </a:ext>
            </a:extLst>
          </a:blip>
          <a:srcRect t="21721" b="21721"/>
          <a:stretch>
            <a:fillRect/>
          </a:stretch>
        </p:blipFill>
        <p:spPr>
          <a:xfrm>
            <a:off x="1919536" y="1465035"/>
            <a:ext cx="7200800" cy="4073187"/>
          </a:xfrm>
        </p:spPr>
      </p:pic>
    </p:spTree>
    <p:extLst>
      <p:ext uri="{BB962C8B-B14F-4D97-AF65-F5344CB8AC3E}">
        <p14:creationId xmlns:p14="http://schemas.microsoft.com/office/powerpoint/2010/main" val="233389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1415480" y="404664"/>
            <a:ext cx="9829800" cy="1082674"/>
          </a:xfrm>
        </p:spPr>
        <p:txBody>
          <a:bodyPr>
            <a:normAutofit/>
          </a:bodyPr>
          <a:lstStyle/>
          <a:p>
            <a:pPr algn="l" defTabSz="914400">
              <a:spcBef>
                <a:spcPts val="1"/>
              </a:spcBef>
              <a:buNone/>
            </a:pPr>
            <a:r>
              <a:rPr lang="ru-RU" sz="4000" dirty="0" smtClean="0">
                <a:solidFill>
                  <a:srgbClr val="A63121"/>
                </a:solidFill>
                <a:latin typeface="Times New Roman"/>
              </a:rPr>
              <a:t>Что важно сделать перед школой?</a:t>
            </a:r>
            <a:endParaRPr lang="ru-RU" sz="4000" b="0" i="0" dirty="0">
              <a:solidFill>
                <a:srgbClr val="A63121"/>
              </a:solidFill>
              <a:latin typeface="Times New Roman"/>
            </a:endParaRPr>
          </a:p>
        </p:txBody>
      </p:sp>
      <p:sp>
        <p:nvSpPr>
          <p:cNvPr id="12" name="Объект 11"/>
          <p:cNvSpPr>
            <a:spLocks noGrp="1"/>
          </p:cNvSpPr>
          <p:nvPr>
            <p:ph idx="1"/>
          </p:nvPr>
        </p:nvSpPr>
        <p:spPr>
          <a:xfrm>
            <a:off x="1631504" y="1691640"/>
            <a:ext cx="9144000" cy="3474720"/>
          </a:xfrm>
        </p:spPr>
        <p:txBody>
          <a:bodyPr/>
          <a:lstStyle/>
          <a:p>
            <a:pPr marL="457200" indent="-457200">
              <a:buAutoNum type="arabicPeriod"/>
            </a:pPr>
            <a:r>
              <a:rPr lang="ru-RU" dirty="0" smtClean="0"/>
              <a:t>Развивать мелкую моторику руки ребенка.</a:t>
            </a:r>
          </a:p>
          <a:p>
            <a:pPr marL="457200" indent="-457200">
              <a:buAutoNum type="arabicPeriod"/>
            </a:pPr>
            <a:r>
              <a:rPr lang="ru-RU" dirty="0" smtClean="0"/>
              <a:t>Сформировать интерес к книге.</a:t>
            </a:r>
          </a:p>
          <a:p>
            <a:pPr marL="457200" indent="-457200">
              <a:buAutoNum type="arabicPeriod"/>
            </a:pPr>
            <a:r>
              <a:rPr lang="ru-RU" dirty="0" smtClean="0"/>
              <a:t>Приучить соблюдать режим дня.</a:t>
            </a:r>
          </a:p>
          <a:p>
            <a:pPr marL="457200" indent="-457200">
              <a:buAutoNum type="arabicPeriod"/>
            </a:pPr>
            <a:r>
              <a:rPr lang="ru-RU" dirty="0" smtClean="0"/>
              <a:t>Сформировать навыки самообслуживания, самостоятельности.</a:t>
            </a:r>
            <a:endParaRPr lang="ru-RU" dirty="0"/>
          </a:p>
        </p:txBody>
      </p:sp>
      <p:sp>
        <p:nvSpPr>
          <p:cNvPr id="10" name="Скругленный прямоугольник 9"/>
          <p:cNvSpPr/>
          <p:nvPr/>
        </p:nvSpPr>
        <p:spPr>
          <a:xfrm>
            <a:off x="12344400" y="152400"/>
            <a:ext cx="1295400" cy="65532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14400">
              <a:buNone/>
            </a:pPr>
            <a:r>
              <a:rPr lang="en-US" sz="1200" b="1" i="1">
                <a:solidFill>
                  <a:schemeClr val="lt1"/>
                </a:solidFill>
                <a:latin typeface="Arial"/>
                <a:ea typeface="+mn-ea"/>
                <a:cs typeface="Arial"/>
              </a:rPr>
              <a:t>ПРИМЕЧАНИЕ</a:t>
            </a:r>
          </a:p>
          <a:p>
            <a:pPr algn="l" defTabSz="914400">
              <a:buNone/>
            </a:pPr>
            <a:r>
              <a:rPr lang="en-US" sz="1200" b="0" i="1">
                <a:solidFill>
                  <a:schemeClr val="lt1"/>
                </a:solidFill>
                <a:latin typeface="Arial"/>
                <a:ea typeface="+mn-ea"/>
                <a:cs typeface="Arial"/>
              </a:rPr>
              <a:t>Чтобы изменить изображение на этом слайде, выберите и удалите его. Затем нажмите значок "Вставка рисунка"</a:t>
            </a:r>
          </a:p>
          <a:p>
            <a:pPr algn="l" defTabSz="914400">
              <a:buNone/>
            </a:pPr>
            <a:r>
              <a:rPr lang="en-US" sz="1200" b="0" i="1">
                <a:solidFill>
                  <a:schemeClr val="lt1"/>
                </a:solidFill>
                <a:latin typeface="Arial"/>
                <a:ea typeface="+mn-ea"/>
                <a:cs typeface="Arial"/>
              </a:rPr>
              <a:t>в заполнителе, чтобы вставить нужное изображение.</a:t>
            </a:r>
          </a:p>
        </p:txBody>
      </p:sp>
    </p:spTree>
    <p:extLst>
      <p:ext uri="{BB962C8B-B14F-4D97-AF65-F5344CB8AC3E}">
        <p14:creationId xmlns:p14="http://schemas.microsoft.com/office/powerpoint/2010/main" val="2560558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wipe(down)">
                                      <p:cBhvr>
                                        <p:cTn id="14" dur="500"/>
                                        <p:tgtEl>
                                          <p:spTgt spid="1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animEffect transition="in" filter="wipe(down)">
                                      <p:cBhvr>
                                        <p:cTn id="19" dur="500"/>
                                        <p:tgtEl>
                                          <p:spTgt spid="1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2">
                                            <p:txEl>
                                              <p:pRg st="2" end="2"/>
                                            </p:txEl>
                                          </p:spTgt>
                                        </p:tgtEl>
                                        <p:attrNameLst>
                                          <p:attrName>style.visibility</p:attrName>
                                        </p:attrNameLst>
                                      </p:cBhvr>
                                      <p:to>
                                        <p:strVal val="visible"/>
                                      </p:to>
                                    </p:set>
                                    <p:animEffect transition="in" filter="wipe(down)">
                                      <p:cBhvr>
                                        <p:cTn id="24" dur="500"/>
                                        <p:tgtEl>
                                          <p:spTgt spid="12">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2">
                                            <p:txEl>
                                              <p:pRg st="3" end="3"/>
                                            </p:txEl>
                                          </p:spTgt>
                                        </p:tgtEl>
                                        <p:attrNameLst>
                                          <p:attrName>style.visibility</p:attrName>
                                        </p:attrNameLst>
                                      </p:cBhvr>
                                      <p:to>
                                        <p:strVal val="visible"/>
                                      </p:to>
                                    </p:set>
                                    <p:animEffect transition="in" filter="wipe(down)">
                                      <p:cBhvr>
                                        <p:cTn id="29"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416" y="-80749"/>
            <a:ext cx="9828584" cy="917461"/>
          </a:xfrm>
        </p:spPr>
        <p:txBody>
          <a:bodyPr/>
          <a:lstStyle/>
          <a:p>
            <a:r>
              <a:rPr lang="ru-RU" dirty="0" smtClean="0">
                <a:solidFill>
                  <a:srgbClr val="FF0000"/>
                </a:solidFill>
              </a:rPr>
              <a:t>                                    ПОМНИТЕ!</a:t>
            </a:r>
            <a:endParaRPr lang="ru-RU" dirty="0">
              <a:solidFill>
                <a:srgbClr val="FF0000"/>
              </a:solidFill>
            </a:endParaRPr>
          </a:p>
        </p:txBody>
      </p:sp>
      <p:sp>
        <p:nvSpPr>
          <p:cNvPr id="3" name="Объект 2"/>
          <p:cNvSpPr>
            <a:spLocks noGrp="1"/>
          </p:cNvSpPr>
          <p:nvPr>
            <p:ph idx="1"/>
          </p:nvPr>
        </p:nvSpPr>
        <p:spPr>
          <a:xfrm>
            <a:off x="2495600" y="836712"/>
            <a:ext cx="8172400" cy="3539880"/>
          </a:xfrm>
        </p:spPr>
        <p:txBody>
          <a:bodyPr/>
          <a:lstStyle/>
          <a:p>
            <a:r>
              <a:rPr lang="ru-RU" dirty="0" smtClean="0"/>
              <a:t>Характер формируется до 3-х лет.</a:t>
            </a:r>
          </a:p>
          <a:p>
            <a:r>
              <a:rPr lang="ru-RU" dirty="0" smtClean="0"/>
              <a:t>До 7 лет идет интенсивное интеллектуальное развитие ребенка.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83632" y="1768893"/>
            <a:ext cx="6366953" cy="4775215"/>
          </a:xfrm>
          <a:prstGeom prst="rect">
            <a:avLst/>
          </a:prstGeom>
        </p:spPr>
      </p:pic>
    </p:spTree>
    <p:extLst>
      <p:ext uri="{BB962C8B-B14F-4D97-AF65-F5344CB8AC3E}">
        <p14:creationId xmlns:p14="http://schemas.microsoft.com/office/powerpoint/2010/main" val="220033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99656" y="1340768"/>
            <a:ext cx="7315200" cy="1828800"/>
          </a:xfrm>
        </p:spPr>
        <p:txBody>
          <a:bodyPr>
            <a:normAutofit fontScale="90000"/>
          </a:bodyPr>
          <a:lstStyle/>
          <a:p>
            <a:pPr algn="l" defTabSz="914400">
              <a:spcBef>
                <a:spcPts val="1"/>
              </a:spcBef>
              <a:buNone/>
            </a:pPr>
            <a:r>
              <a:rPr lang="ru-RU" dirty="0" smtClean="0">
                <a:solidFill>
                  <a:srgbClr val="0070C0"/>
                </a:solidFill>
                <a:latin typeface="Times New Roman"/>
              </a:rPr>
              <a:t>Как родители могут помочь ребенку избежать некоторых трудностей </a:t>
            </a:r>
            <a:endParaRPr lang="ru-RU" sz="4400" b="0" i="0" dirty="0">
              <a:solidFill>
                <a:srgbClr val="0070C0"/>
              </a:solidFill>
              <a:latin typeface="Times New Roman"/>
            </a:endParaRPr>
          </a:p>
        </p:txBody>
      </p:sp>
      <p:sp>
        <p:nvSpPr>
          <p:cNvPr id="3" name="Текст 2"/>
          <p:cNvSpPr>
            <a:spLocks noGrp="1"/>
          </p:cNvSpPr>
          <p:nvPr>
            <p:ph type="body" idx="1"/>
          </p:nvPr>
        </p:nvSpPr>
        <p:spPr>
          <a:xfrm>
            <a:off x="3431704" y="3352800"/>
            <a:ext cx="5486400" cy="914400"/>
          </a:xfrm>
        </p:spPr>
        <p:txBody>
          <a:bodyPr/>
          <a:lstStyle/>
          <a:p>
            <a:pPr marL="0" indent="0" algn="l" defTabSz="914400">
              <a:spcBef>
                <a:spcPts val="1800"/>
              </a:spcBef>
              <a:buNone/>
            </a:pPr>
            <a:r>
              <a:rPr lang="ru-RU" sz="2400" b="0" i="0" dirty="0" smtClean="0">
                <a:solidFill>
                  <a:srgbClr val="404040"/>
                </a:solidFill>
                <a:latin typeface="Times New Roman"/>
                <a:ea typeface="+mn-ea"/>
                <a:cs typeface="+mn-cs"/>
              </a:rPr>
              <a:t>???</a:t>
            </a:r>
            <a:endParaRPr lang="ru-RU" sz="2400" b="0" i="0" dirty="0">
              <a:solidFill>
                <a:srgbClr val="404040"/>
              </a:solidFill>
              <a:latin typeface="Times New Roman"/>
              <a:ea typeface="+mn-ea"/>
              <a:cs typeface="+mn-cs"/>
            </a:endParaRPr>
          </a:p>
        </p:txBody>
      </p:sp>
    </p:spTree>
    <p:extLst>
      <p:ext uri="{BB962C8B-B14F-4D97-AF65-F5344CB8AC3E}">
        <p14:creationId xmlns:p14="http://schemas.microsoft.com/office/powerpoint/2010/main" val="684342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7488" y="620688"/>
            <a:ext cx="9900592" cy="4248472"/>
          </a:xfrm>
        </p:spPr>
        <p:txBody>
          <a:bodyPr>
            <a:normAutofit/>
          </a:bodyPr>
          <a:lstStyle/>
          <a:p>
            <a:r>
              <a:rPr lang="ru-RU" sz="4400" dirty="0" smtClean="0">
                <a:solidFill>
                  <a:srgbClr val="FF0000"/>
                </a:solidFill>
              </a:rPr>
              <a:t>1. Организуйте распорядок дня:</a:t>
            </a:r>
            <a:br>
              <a:rPr lang="ru-RU" sz="4400" dirty="0" smtClean="0">
                <a:solidFill>
                  <a:srgbClr val="FF0000"/>
                </a:solidFill>
              </a:rPr>
            </a:br>
            <a:r>
              <a:rPr lang="ru-RU" sz="4400" dirty="0">
                <a:solidFill>
                  <a:srgbClr val="FF0000"/>
                </a:solidFill>
              </a:rPr>
              <a:t/>
            </a:r>
            <a:br>
              <a:rPr lang="ru-RU" sz="4400" dirty="0">
                <a:solidFill>
                  <a:srgbClr val="FF0000"/>
                </a:solidFill>
              </a:rPr>
            </a:br>
            <a:r>
              <a:rPr lang="ru-RU" dirty="0" smtClean="0"/>
              <a:t>-стабильный режим дня</a:t>
            </a:r>
            <a:br>
              <a:rPr lang="ru-RU" dirty="0" smtClean="0"/>
            </a:br>
            <a:r>
              <a:rPr lang="ru-RU" dirty="0" smtClean="0"/>
              <a:t>-сбалансированное питание</a:t>
            </a:r>
            <a:br>
              <a:rPr lang="ru-RU" dirty="0" smtClean="0"/>
            </a:br>
            <a:r>
              <a:rPr lang="ru-RU" dirty="0" smtClean="0"/>
              <a:t>-полноценный сон</a:t>
            </a:r>
            <a:br>
              <a:rPr lang="ru-RU" dirty="0" smtClean="0"/>
            </a:br>
            <a:r>
              <a:rPr lang="ru-RU" dirty="0" smtClean="0"/>
              <a:t>-прогулки на воздухе</a:t>
            </a:r>
            <a:br>
              <a:rPr lang="ru-RU" dirty="0" smtClean="0"/>
            </a:br>
            <a:endParaRPr lang="ru-RU" dirty="0"/>
          </a:p>
        </p:txBody>
      </p:sp>
    </p:spTree>
    <p:extLst>
      <p:ext uri="{BB962C8B-B14F-4D97-AF65-F5344CB8AC3E}">
        <p14:creationId xmlns:p14="http://schemas.microsoft.com/office/powerpoint/2010/main" val="309357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59496" y="188640"/>
            <a:ext cx="8892480" cy="5224114"/>
          </a:xfrm>
        </p:spPr>
        <p:txBody>
          <a:bodyPr>
            <a:normAutofit fontScale="90000"/>
          </a:bodyPr>
          <a:lstStyle/>
          <a:p>
            <a:r>
              <a:rPr lang="ru-RU" sz="4000" dirty="0" smtClean="0">
                <a:solidFill>
                  <a:srgbClr val="FF0000"/>
                </a:solidFill>
              </a:rPr>
              <a:t>2. Развивайте самостоятельность у детей </a:t>
            </a:r>
            <a:br>
              <a:rPr lang="ru-RU" sz="4000" dirty="0" smtClean="0">
                <a:solidFill>
                  <a:srgbClr val="FF0000"/>
                </a:solidFill>
              </a:rPr>
            </a:br>
            <a:r>
              <a:rPr lang="ru-RU" sz="4000" dirty="0" smtClean="0">
                <a:solidFill>
                  <a:srgbClr val="FF0000"/>
                </a:solidFill>
              </a:rPr>
              <a:t>Проверьте, как эти навыки развиты у вашего ребенка!</a:t>
            </a:r>
            <a:br>
              <a:rPr lang="ru-RU" sz="4000" dirty="0" smtClean="0">
                <a:solidFill>
                  <a:srgbClr val="FF0000"/>
                </a:solidFill>
              </a:rPr>
            </a:br>
            <a:r>
              <a:rPr lang="ru-RU" sz="4000" dirty="0">
                <a:solidFill>
                  <a:srgbClr val="FF0000"/>
                </a:solidFill>
              </a:rPr>
              <a:t/>
            </a:r>
            <a:br>
              <a:rPr lang="ru-RU" sz="4000" dirty="0">
                <a:solidFill>
                  <a:srgbClr val="FF0000"/>
                </a:solidFill>
              </a:rPr>
            </a:br>
            <a:r>
              <a:rPr lang="ru-RU" sz="2200" dirty="0" smtClean="0">
                <a:solidFill>
                  <a:schemeClr val="tx2"/>
                </a:solidFill>
              </a:rPr>
              <a:t>1. Самостоятельно или после напоминаний ребенок исполняет каждодневные правила личной гигиены</a:t>
            </a:r>
            <a:br>
              <a:rPr lang="ru-RU" sz="2200" dirty="0" smtClean="0">
                <a:solidFill>
                  <a:schemeClr val="tx2"/>
                </a:solidFill>
              </a:rPr>
            </a:br>
            <a:r>
              <a:rPr lang="ru-RU" sz="2200" dirty="0" smtClean="0">
                <a:solidFill>
                  <a:schemeClr val="tx2"/>
                </a:solidFill>
              </a:rPr>
              <a:t>2. Выполняет утреннюю гимнастику.</a:t>
            </a:r>
            <a:br>
              <a:rPr lang="ru-RU" sz="2200" dirty="0" smtClean="0">
                <a:solidFill>
                  <a:schemeClr val="tx2"/>
                </a:solidFill>
              </a:rPr>
            </a:br>
            <a:r>
              <a:rPr lang="ru-RU" sz="2200" dirty="0" smtClean="0">
                <a:solidFill>
                  <a:schemeClr val="tx2"/>
                </a:solidFill>
              </a:rPr>
              <a:t>3. Может отказаться от вредных, нежелательных продуктов</a:t>
            </a:r>
            <a:br>
              <a:rPr lang="ru-RU" sz="2200" dirty="0" smtClean="0">
                <a:solidFill>
                  <a:schemeClr val="tx2"/>
                </a:solidFill>
              </a:rPr>
            </a:br>
            <a:r>
              <a:rPr lang="ru-RU" sz="2200" dirty="0" smtClean="0">
                <a:solidFill>
                  <a:schemeClr val="tx2"/>
                </a:solidFill>
              </a:rPr>
              <a:t>4. Умеет проводить элементарную гигиеническую обработку продуктов</a:t>
            </a:r>
            <a:br>
              <a:rPr lang="ru-RU" sz="2200" dirty="0" smtClean="0">
                <a:solidFill>
                  <a:schemeClr val="tx2"/>
                </a:solidFill>
              </a:rPr>
            </a:br>
            <a:r>
              <a:rPr lang="ru-RU" sz="2200" dirty="0" smtClean="0">
                <a:solidFill>
                  <a:schemeClr val="tx2"/>
                </a:solidFill>
              </a:rPr>
              <a:t>5. Умеет самостоятельно одеваться, быть опрятным.</a:t>
            </a:r>
            <a:br>
              <a:rPr lang="ru-RU" sz="2200" dirty="0" smtClean="0">
                <a:solidFill>
                  <a:schemeClr val="tx2"/>
                </a:solidFill>
              </a:rPr>
            </a:br>
            <a:r>
              <a:rPr lang="ru-RU" sz="2200" dirty="0" smtClean="0">
                <a:solidFill>
                  <a:schemeClr val="tx2"/>
                </a:solidFill>
              </a:rPr>
              <a:t>6. Умеет содержать свои игрушки и вещи в порядке.</a:t>
            </a:r>
            <a:br>
              <a:rPr lang="ru-RU" sz="2200" dirty="0" smtClean="0">
                <a:solidFill>
                  <a:schemeClr val="tx2"/>
                </a:solidFill>
              </a:rPr>
            </a:br>
            <a:r>
              <a:rPr lang="ru-RU" sz="2200" dirty="0" smtClean="0">
                <a:solidFill>
                  <a:schemeClr val="tx2"/>
                </a:solidFill>
              </a:rPr>
              <a:t>7. Умеет самостоятельно занять себя интересным делом.</a:t>
            </a:r>
            <a:br>
              <a:rPr lang="ru-RU" sz="2200" dirty="0" smtClean="0">
                <a:solidFill>
                  <a:schemeClr val="tx2"/>
                </a:solidFill>
              </a:rPr>
            </a:br>
            <a:r>
              <a:rPr lang="ru-RU" sz="2200" dirty="0" smtClean="0">
                <a:solidFill>
                  <a:schemeClr val="tx2"/>
                </a:solidFill>
              </a:rPr>
              <a:t>8. Умеет отдыхать восстанавливать потраченную энергию.</a:t>
            </a:r>
            <a:br>
              <a:rPr lang="ru-RU" sz="2200" dirty="0" smtClean="0">
                <a:solidFill>
                  <a:schemeClr val="tx2"/>
                </a:solidFill>
              </a:rPr>
            </a:br>
            <a:r>
              <a:rPr lang="ru-RU" sz="2200" dirty="0" smtClean="0">
                <a:solidFill>
                  <a:schemeClr val="tx2"/>
                </a:solidFill>
              </a:rPr>
              <a:t/>
            </a:r>
            <a:br>
              <a:rPr lang="ru-RU" sz="2200" dirty="0" smtClean="0">
                <a:solidFill>
                  <a:schemeClr val="tx2"/>
                </a:solidFill>
              </a:rPr>
            </a:br>
            <a:r>
              <a:rPr lang="ru-RU" sz="2200" dirty="0" smtClean="0">
                <a:solidFill>
                  <a:srgbClr val="FF0000"/>
                </a:solidFill>
              </a:rPr>
              <a:t>ЧЕРЕЗ САМОСТОЯТЕЛЬНОСТЬ К ОРГАНИЗОВАННОСТИ!</a:t>
            </a:r>
            <a:endParaRPr lang="ru-RU" sz="2200" dirty="0">
              <a:solidFill>
                <a:srgbClr val="FF0000"/>
              </a:solidFill>
            </a:endParaRPr>
          </a:p>
        </p:txBody>
      </p:sp>
    </p:spTree>
    <p:extLst>
      <p:ext uri="{BB962C8B-B14F-4D97-AF65-F5344CB8AC3E}">
        <p14:creationId xmlns:p14="http://schemas.microsoft.com/office/powerpoint/2010/main" val="187501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59496" y="233783"/>
            <a:ext cx="9469760" cy="1323010"/>
          </a:xfrm>
        </p:spPr>
        <p:txBody>
          <a:bodyPr>
            <a:normAutofit/>
          </a:bodyPr>
          <a:lstStyle/>
          <a:p>
            <a:r>
              <a:rPr lang="ru-RU" sz="4000" dirty="0" smtClean="0">
                <a:solidFill>
                  <a:srgbClr val="FF0000"/>
                </a:solidFill>
              </a:rPr>
              <a:t>3. Формируйте у ребенка умения общаться:</a:t>
            </a:r>
            <a:endParaRPr lang="ru-RU" sz="4000" dirty="0">
              <a:solidFill>
                <a:srgbClr val="FF0000"/>
              </a:solidFill>
            </a:endParaRPr>
          </a:p>
        </p:txBody>
      </p:sp>
      <p:sp>
        <p:nvSpPr>
          <p:cNvPr id="3" name="Объект 2"/>
          <p:cNvSpPr>
            <a:spLocks noGrp="1"/>
          </p:cNvSpPr>
          <p:nvPr>
            <p:ph idx="1"/>
          </p:nvPr>
        </p:nvSpPr>
        <p:spPr>
          <a:xfrm>
            <a:off x="1559496" y="2852936"/>
            <a:ext cx="9111952" cy="3620641"/>
          </a:xfrm>
        </p:spPr>
        <p:txBody>
          <a:bodyPr>
            <a:normAutofit/>
          </a:bodyPr>
          <a:lstStyle/>
          <a:p>
            <a:pPr marL="0" indent="0">
              <a:buNone/>
            </a:pPr>
            <a:r>
              <a:rPr lang="ru-RU" sz="3200" dirty="0" smtClean="0">
                <a:solidFill>
                  <a:srgbClr val="FF0000"/>
                </a:solidFill>
              </a:rPr>
              <a:t>4. Уделите особое внимание  развитию произвольности:</a:t>
            </a:r>
          </a:p>
          <a:p>
            <a:pPr>
              <a:buFont typeface="Wingdings" panose="05000000000000000000" pitchFamily="2" charset="2"/>
              <a:buChar char="ü"/>
            </a:pPr>
            <a:r>
              <a:rPr lang="ru-RU" sz="3200" dirty="0" smtClean="0">
                <a:solidFill>
                  <a:schemeClr val="tx2"/>
                </a:solidFill>
              </a:rPr>
              <a:t> </a:t>
            </a:r>
            <a:r>
              <a:rPr lang="ru-RU" dirty="0" smtClean="0">
                <a:solidFill>
                  <a:schemeClr val="tx2"/>
                </a:solidFill>
              </a:rPr>
              <a:t>Учите ребенка управлять своими желаниями, эмоциями, поступками. Он должен уметь подчиняться  правилам поведения, выполнять действия по образцу. </a:t>
            </a:r>
          </a:p>
          <a:p>
            <a:pPr>
              <a:buFont typeface="Wingdings" panose="05000000000000000000" pitchFamily="2" charset="2"/>
              <a:buChar char="ü"/>
            </a:pPr>
            <a:endParaRPr lang="ru-RU" sz="3200" dirty="0">
              <a:solidFill>
                <a:schemeClr val="tx2"/>
              </a:solidFill>
            </a:endParaRPr>
          </a:p>
        </p:txBody>
      </p:sp>
      <p:sp>
        <p:nvSpPr>
          <p:cNvPr id="4" name="Текст 3"/>
          <p:cNvSpPr>
            <a:spLocks noGrp="1"/>
          </p:cNvSpPr>
          <p:nvPr>
            <p:ph type="body" sz="half" idx="2"/>
          </p:nvPr>
        </p:nvSpPr>
        <p:spPr>
          <a:xfrm>
            <a:off x="1559496" y="1556793"/>
            <a:ext cx="9325743" cy="1152127"/>
          </a:xfrm>
        </p:spPr>
        <p:txBody>
          <a:bodyPr/>
          <a:lstStyle/>
          <a:p>
            <a:pPr marL="285750" indent="-285750">
              <a:buFont typeface="Wingdings" panose="05000000000000000000" pitchFamily="2" charset="2"/>
              <a:buChar char="ü"/>
            </a:pPr>
            <a:r>
              <a:rPr lang="ru-RU" sz="2000" dirty="0" smtClean="0"/>
              <a:t>Обратите внимание на то, умеет ли ваш ребенок вступать в контакт с новым взрослым, с другими детьми, умеет ли он взаимодействовать, сотрудничать</a:t>
            </a:r>
            <a:r>
              <a:rPr lang="ru-RU" dirty="0" smtClean="0"/>
              <a:t>.</a:t>
            </a:r>
            <a:endParaRPr lang="ru-RU" dirty="0"/>
          </a:p>
        </p:txBody>
      </p:sp>
    </p:spTree>
    <p:extLst>
      <p:ext uri="{BB962C8B-B14F-4D97-AF65-F5344CB8AC3E}">
        <p14:creationId xmlns:p14="http://schemas.microsoft.com/office/powerpoint/2010/main" val="3032947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Vertical)">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75520" y="188640"/>
            <a:ext cx="8712968" cy="6984776"/>
          </a:xfrm>
        </p:spPr>
        <p:txBody>
          <a:bodyPr>
            <a:normAutofit fontScale="90000"/>
          </a:bodyPr>
          <a:lstStyle/>
          <a:p>
            <a:r>
              <a:rPr lang="ru-RU" dirty="0">
                <a:solidFill>
                  <a:srgbClr val="FF0000"/>
                </a:solidFill>
              </a:rPr>
              <a:t/>
            </a:r>
            <a:br>
              <a:rPr lang="ru-RU" dirty="0">
                <a:solidFill>
                  <a:srgbClr val="FF0000"/>
                </a:solidFill>
              </a:rPr>
            </a:br>
            <a:r>
              <a:rPr lang="ru-RU" dirty="0" smtClean="0">
                <a:solidFill>
                  <a:srgbClr val="FF0000"/>
                </a:solidFill>
              </a:rPr>
              <a:t>5</a:t>
            </a:r>
            <a:r>
              <a:rPr lang="ru-RU" sz="3600" dirty="0" smtClean="0">
                <a:solidFill>
                  <a:srgbClr val="FF0000"/>
                </a:solidFill>
              </a:rPr>
              <a:t>. Ежедневно занимайтесь интеллектуальным развитием ребенка</a:t>
            </a:r>
            <a:br>
              <a:rPr lang="ru-RU" sz="3600" dirty="0" smtClean="0">
                <a:solidFill>
                  <a:srgbClr val="FF0000"/>
                </a:solidFill>
              </a:rPr>
            </a:br>
            <a:r>
              <a:rPr lang="ru-RU" sz="3600" dirty="0" smtClean="0">
                <a:solidFill>
                  <a:srgbClr val="FF0000"/>
                </a:solidFill>
              </a:rPr>
              <a:t/>
            </a:r>
            <a:br>
              <a:rPr lang="ru-RU" sz="3600" dirty="0" smtClean="0">
                <a:solidFill>
                  <a:srgbClr val="FF0000"/>
                </a:solidFill>
              </a:rPr>
            </a:br>
            <a:r>
              <a:rPr lang="ru-RU" sz="2000" dirty="0" smtClean="0">
                <a:solidFill>
                  <a:schemeClr val="tx2"/>
                </a:solidFill>
              </a:rPr>
              <a:t>- </a:t>
            </a:r>
            <a:r>
              <a:rPr lang="ru-RU" sz="2200" dirty="0" smtClean="0">
                <a:solidFill>
                  <a:schemeClr val="tx2"/>
                </a:solidFill>
              </a:rPr>
              <a:t>Во время прогулок наблюдайте изменения в природе. </a:t>
            </a:r>
            <a:r>
              <a:rPr lang="ru-RU" sz="2200" dirty="0">
                <a:solidFill>
                  <a:schemeClr val="tx2"/>
                </a:solidFill>
              </a:rPr>
              <a:t/>
            </a:r>
            <a:br>
              <a:rPr lang="ru-RU" sz="2200" dirty="0">
                <a:solidFill>
                  <a:schemeClr val="tx2"/>
                </a:solidFill>
              </a:rPr>
            </a:br>
            <a:r>
              <a:rPr lang="ru-RU" sz="2200" dirty="0" smtClean="0">
                <a:solidFill>
                  <a:schemeClr val="tx2"/>
                </a:solidFill>
              </a:rPr>
              <a:t>-Выучите названия и последовательность времен года.</a:t>
            </a:r>
            <a:br>
              <a:rPr lang="ru-RU" sz="2200" dirty="0" smtClean="0">
                <a:solidFill>
                  <a:schemeClr val="tx2"/>
                </a:solidFill>
              </a:rPr>
            </a:br>
            <a:r>
              <a:rPr lang="ru-RU" sz="2200" dirty="0" smtClean="0">
                <a:solidFill>
                  <a:schemeClr val="tx2"/>
                </a:solidFill>
              </a:rPr>
              <a:t/>
            </a:r>
            <a:br>
              <a:rPr lang="ru-RU" sz="2200" dirty="0" smtClean="0">
                <a:solidFill>
                  <a:schemeClr val="tx2"/>
                </a:solidFill>
              </a:rPr>
            </a:br>
            <a:r>
              <a:rPr lang="ru-RU" sz="2200" dirty="0" smtClean="0">
                <a:solidFill>
                  <a:schemeClr val="tx2"/>
                </a:solidFill>
              </a:rPr>
              <a:t>-Используя лото и книги, учите с ребенком названия школьных принадлежностей.</a:t>
            </a:r>
            <a:br>
              <a:rPr lang="ru-RU" sz="2200" dirty="0" smtClean="0">
                <a:solidFill>
                  <a:schemeClr val="tx2"/>
                </a:solidFill>
              </a:rPr>
            </a:br>
            <a:r>
              <a:rPr lang="ru-RU" sz="2200" dirty="0" smtClean="0">
                <a:solidFill>
                  <a:schemeClr val="tx2"/>
                </a:solidFill>
              </a:rPr>
              <a:t/>
            </a:r>
            <a:br>
              <a:rPr lang="ru-RU" sz="2200" dirty="0" smtClean="0">
                <a:solidFill>
                  <a:schemeClr val="tx2"/>
                </a:solidFill>
              </a:rPr>
            </a:br>
            <a:r>
              <a:rPr lang="ru-RU" sz="2200" dirty="0" smtClean="0">
                <a:solidFill>
                  <a:schemeClr val="tx2"/>
                </a:solidFill>
              </a:rPr>
              <a:t>- Развивайте связную речь детей.</a:t>
            </a:r>
            <a:br>
              <a:rPr lang="ru-RU" sz="2200" dirty="0" smtClean="0">
                <a:solidFill>
                  <a:schemeClr val="tx2"/>
                </a:solidFill>
              </a:rPr>
            </a:br>
            <a:r>
              <a:rPr lang="ru-RU" sz="2200" dirty="0" smtClean="0">
                <a:solidFill>
                  <a:schemeClr val="tx2"/>
                </a:solidFill>
              </a:rPr>
              <a:t>-Составляйте рассказы по картинкам.</a:t>
            </a:r>
            <a:br>
              <a:rPr lang="ru-RU" sz="2200" dirty="0" smtClean="0">
                <a:solidFill>
                  <a:schemeClr val="tx2"/>
                </a:solidFill>
              </a:rPr>
            </a:br>
            <a:r>
              <a:rPr lang="ru-RU" sz="2200" dirty="0" smtClean="0">
                <a:solidFill>
                  <a:schemeClr val="tx2"/>
                </a:solidFill>
              </a:rPr>
              <a:t/>
            </a:r>
            <a:br>
              <a:rPr lang="ru-RU" sz="2200" dirty="0" smtClean="0">
                <a:solidFill>
                  <a:schemeClr val="tx2"/>
                </a:solidFill>
              </a:rPr>
            </a:br>
            <a:r>
              <a:rPr lang="ru-RU" sz="2200" dirty="0" smtClean="0">
                <a:solidFill>
                  <a:schemeClr val="tx2"/>
                </a:solidFill>
              </a:rPr>
              <a:t>-Занимайтесь с ребенком звуковым  анализом слов.</a:t>
            </a:r>
            <a:br>
              <a:rPr lang="ru-RU" sz="2200" dirty="0" smtClean="0">
                <a:solidFill>
                  <a:schemeClr val="tx2"/>
                </a:solidFill>
              </a:rPr>
            </a:br>
            <a:r>
              <a:rPr lang="ru-RU" sz="2200" dirty="0" smtClean="0">
                <a:solidFill>
                  <a:schemeClr val="tx2"/>
                </a:solidFill>
              </a:rPr>
              <a:t>- Знакомьте ребенка с буквами и их печатным изображением, а так же звуком, обозначающим конкретную букву.</a:t>
            </a:r>
            <a:br>
              <a:rPr lang="ru-RU" sz="2200" dirty="0" smtClean="0">
                <a:solidFill>
                  <a:schemeClr val="tx2"/>
                </a:solidFill>
              </a:rPr>
            </a:br>
            <a:r>
              <a:rPr lang="ru-RU" sz="2200" dirty="0" smtClean="0">
                <a:solidFill>
                  <a:schemeClr val="tx2"/>
                </a:solidFill>
              </a:rPr>
              <a:t> </a:t>
            </a:r>
            <a:br>
              <a:rPr lang="ru-RU" sz="2200" dirty="0" smtClean="0">
                <a:solidFill>
                  <a:schemeClr val="tx2"/>
                </a:solidFill>
              </a:rPr>
            </a:br>
            <a:r>
              <a:rPr lang="ru-RU" sz="2200" dirty="0" smtClean="0">
                <a:solidFill>
                  <a:schemeClr val="tx2"/>
                </a:solidFill>
              </a:rPr>
              <a:t>- Научите ребенка определять положение предметов на плоскости.</a:t>
            </a:r>
            <a:br>
              <a:rPr lang="ru-RU" sz="2200" dirty="0" smtClean="0">
                <a:solidFill>
                  <a:schemeClr val="tx2"/>
                </a:solidFill>
              </a:rPr>
            </a:br>
            <a:r>
              <a:rPr lang="ru-RU" sz="2200" dirty="0">
                <a:solidFill>
                  <a:srgbClr val="FF0000"/>
                </a:solidFill>
              </a:rPr>
              <a:t/>
            </a:r>
            <a:br>
              <a:rPr lang="ru-RU" sz="2200" dirty="0">
                <a:solidFill>
                  <a:srgbClr val="FF0000"/>
                </a:solidFill>
              </a:rPr>
            </a:br>
            <a:r>
              <a:rPr lang="ru-RU" sz="2000" dirty="0" smtClean="0">
                <a:solidFill>
                  <a:srgbClr val="FF0000"/>
                </a:solidFill>
              </a:rPr>
              <a:t>-</a:t>
            </a:r>
            <a:br>
              <a:rPr lang="ru-RU" sz="2000" dirty="0" smtClean="0">
                <a:solidFill>
                  <a:srgbClr val="FF0000"/>
                </a:solidFill>
              </a:rPr>
            </a:br>
            <a:r>
              <a:rPr lang="ru-RU" sz="2000" dirty="0">
                <a:solidFill>
                  <a:srgbClr val="FF0000"/>
                </a:solidFill>
              </a:rPr>
              <a:t/>
            </a:r>
            <a:br>
              <a:rPr lang="ru-RU" sz="2000" dirty="0">
                <a:solidFill>
                  <a:srgbClr val="FF0000"/>
                </a:solidFill>
              </a:rPr>
            </a:br>
            <a:r>
              <a:rPr lang="ru-RU" sz="2000" dirty="0" smtClean="0">
                <a:solidFill>
                  <a:schemeClr val="tx2"/>
                </a:solidFill>
              </a:rPr>
              <a:t/>
            </a:r>
            <a:br>
              <a:rPr lang="ru-RU" sz="2000" dirty="0" smtClean="0">
                <a:solidFill>
                  <a:schemeClr val="tx2"/>
                </a:solidFill>
              </a:rPr>
            </a:br>
            <a:r>
              <a:rPr lang="ru-RU" sz="2000" dirty="0" smtClean="0">
                <a:solidFill>
                  <a:srgbClr val="FF0000"/>
                </a:solidFill>
              </a:rPr>
              <a:t/>
            </a:r>
            <a:br>
              <a:rPr lang="ru-RU" sz="2000" dirty="0" smtClean="0">
                <a:solidFill>
                  <a:srgbClr val="FF0000"/>
                </a:solidFill>
              </a:rPr>
            </a:br>
            <a:r>
              <a:rPr lang="ru-RU" sz="2000" dirty="0"/>
              <a:t> </a:t>
            </a:r>
          </a:p>
        </p:txBody>
      </p:sp>
    </p:spTree>
    <p:extLst>
      <p:ext uri="{BB962C8B-B14F-4D97-AF65-F5344CB8AC3E}">
        <p14:creationId xmlns:p14="http://schemas.microsoft.com/office/powerpoint/2010/main" val="95201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911424" y="260648"/>
            <a:ext cx="9828584" cy="864096"/>
          </a:xfrm>
        </p:spPr>
        <p:txBody>
          <a:bodyPr>
            <a:normAutofit/>
          </a:bodyPr>
          <a:lstStyle/>
          <a:p>
            <a:r>
              <a:rPr lang="ru-RU" sz="3600" dirty="0" smtClean="0">
                <a:solidFill>
                  <a:srgbClr val="FF0000"/>
                </a:solidFill>
              </a:rPr>
              <a:t>6. Тренируйте руку ребенка</a:t>
            </a:r>
            <a:endParaRPr lang="ru-RU" sz="3600" dirty="0">
              <a:solidFill>
                <a:srgbClr val="FF0000"/>
              </a:solidFill>
            </a:endParaRPr>
          </a:p>
        </p:txBody>
      </p:sp>
      <p:sp>
        <p:nvSpPr>
          <p:cNvPr id="6" name="Текст 5"/>
          <p:cNvSpPr>
            <a:spLocks noGrp="1"/>
          </p:cNvSpPr>
          <p:nvPr>
            <p:ph type="body" idx="1"/>
          </p:nvPr>
        </p:nvSpPr>
        <p:spPr>
          <a:xfrm>
            <a:off x="3143672" y="1124744"/>
            <a:ext cx="5976664" cy="4464496"/>
          </a:xfrm>
        </p:spPr>
        <p:txBody>
          <a:bodyPr/>
          <a:lstStyle/>
          <a:p>
            <a:pPr marL="342900" indent="-342900">
              <a:buFont typeface="Wingdings" panose="05000000000000000000" pitchFamily="2" charset="2"/>
              <a:buChar char="§"/>
            </a:pPr>
            <a:r>
              <a:rPr lang="ru-RU" dirty="0" smtClean="0"/>
              <a:t>Развитию мелкой моторики руки помогут рисование, штриховка, раскрашивание цветными карандашами, нанизывание бусинок, пуговок, лепка.</a:t>
            </a:r>
          </a:p>
          <a:p>
            <a:pPr marL="342900" indent="-342900">
              <a:buFont typeface="Wingdings" panose="05000000000000000000" pitchFamily="2" charset="2"/>
              <a:buChar char="§"/>
            </a:pPr>
            <a:r>
              <a:rPr lang="ru-RU" dirty="0" smtClean="0"/>
              <a:t>Копируйте фигуры. Это задание способствует развитию координации, умению правильно воспринимать фигуры, распложенные на плоскости листа, различать прямые, кривые, соблюдать соотношение штрихов  и положения фигур между собой.</a:t>
            </a:r>
          </a:p>
          <a:p>
            <a:pPr marL="342900" indent="-342900">
              <a:buFont typeface="Wingdings" panose="05000000000000000000" pitchFamily="2" charset="2"/>
              <a:buChar char="§"/>
            </a:pPr>
            <a:endParaRPr lang="ru-RU" dirty="0"/>
          </a:p>
        </p:txBody>
      </p:sp>
    </p:spTree>
    <p:extLst>
      <p:ext uri="{BB962C8B-B14F-4D97-AF65-F5344CB8AC3E}">
        <p14:creationId xmlns:p14="http://schemas.microsoft.com/office/powerpoint/2010/main" val="2161862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343472" y="188640"/>
            <a:ext cx="9073008" cy="1828800"/>
          </a:xfrm>
        </p:spPr>
        <p:txBody>
          <a:bodyPr>
            <a:noAutofit/>
          </a:bodyPr>
          <a:lstStyle/>
          <a:p>
            <a:r>
              <a:rPr lang="ru-RU" sz="3200" dirty="0" smtClean="0">
                <a:solidFill>
                  <a:srgbClr val="FF0000"/>
                </a:solidFill>
              </a:rPr>
              <a:t>Внимание! При выполнении графических заданий важны не быстрота, не количество сделанного, а точность выполнения – даже самых простых упражнений.</a:t>
            </a:r>
            <a:endParaRPr lang="ru-RU" sz="3200" dirty="0">
              <a:solidFill>
                <a:srgbClr val="FF0000"/>
              </a:solidFill>
            </a:endParaRPr>
          </a:p>
        </p:txBody>
      </p:sp>
      <p:sp>
        <p:nvSpPr>
          <p:cNvPr id="5" name="Текст 4"/>
          <p:cNvSpPr>
            <a:spLocks noGrp="1"/>
          </p:cNvSpPr>
          <p:nvPr>
            <p:ph type="body" idx="1"/>
          </p:nvPr>
        </p:nvSpPr>
        <p:spPr>
          <a:xfrm>
            <a:off x="3143672" y="2204864"/>
            <a:ext cx="3096344" cy="2240927"/>
          </a:xfrm>
        </p:spPr>
        <p:txBody>
          <a:bodyPr/>
          <a:lstStyle/>
          <a:p>
            <a:endParaRPr lang="ru-RU" dirty="0">
              <a:solidFill>
                <a:srgbClr val="002060"/>
              </a:solidFill>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7408" y="2014743"/>
            <a:ext cx="7128792" cy="47455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6698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39416" y="233353"/>
            <a:ext cx="9756576" cy="2304256"/>
          </a:xfrm>
        </p:spPr>
        <p:txBody>
          <a:bodyPr>
            <a:normAutofit fontScale="90000"/>
          </a:bodyPr>
          <a:lstStyle/>
          <a:p>
            <a:r>
              <a:rPr lang="ru-RU" dirty="0">
                <a:solidFill>
                  <a:srgbClr val="002060"/>
                </a:solidFill>
              </a:rPr>
              <a:t>Продолжительность работы 3-5 минут, затем отдых, переключение и, если не надоело, еще 3-5 минут работы. Не переходите к следующим заданиям, если не освоено предыдущее, линии должны быть четкими, ровными, уверенными. </a:t>
            </a:r>
            <a:br>
              <a:rPr lang="ru-RU" dirty="0">
                <a:solidFill>
                  <a:srgbClr val="002060"/>
                </a:solidFill>
              </a:rPr>
            </a:br>
            <a:endParaRPr lang="ru-RU" dirty="0"/>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993819" y="2204864"/>
            <a:ext cx="5447770" cy="40858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2479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451484" y="332656"/>
            <a:ext cx="9577064" cy="1080120"/>
          </a:xfrm>
        </p:spPr>
        <p:txBody>
          <a:bodyPr>
            <a:normAutofit/>
          </a:bodyPr>
          <a:lstStyle/>
          <a:p>
            <a:r>
              <a:rPr lang="ru-RU" sz="4000" dirty="0" smtClean="0">
                <a:solidFill>
                  <a:srgbClr val="FF0000"/>
                </a:solidFill>
              </a:rPr>
              <a:t>На этапе подготовки:</a:t>
            </a:r>
            <a:endParaRPr lang="ru-RU" sz="4000" dirty="0">
              <a:solidFill>
                <a:srgbClr val="FF0000"/>
              </a:solidFill>
            </a:endParaRPr>
          </a:p>
        </p:txBody>
      </p:sp>
      <p:sp>
        <p:nvSpPr>
          <p:cNvPr id="5" name="Текст 4"/>
          <p:cNvSpPr>
            <a:spLocks noGrp="1"/>
          </p:cNvSpPr>
          <p:nvPr>
            <p:ph type="body" idx="1"/>
          </p:nvPr>
        </p:nvSpPr>
        <p:spPr>
          <a:xfrm>
            <a:off x="3071664" y="1700808"/>
            <a:ext cx="6336704" cy="4104456"/>
          </a:xfrm>
        </p:spPr>
        <p:txBody>
          <a:bodyPr/>
          <a:lstStyle/>
          <a:p>
            <a:pPr marL="342900" indent="-342900">
              <a:buFont typeface="Wingdings" panose="05000000000000000000" pitchFamily="2" charset="2"/>
              <a:buChar char="Ø"/>
            </a:pPr>
            <a:r>
              <a:rPr lang="ru-RU" dirty="0" smtClean="0"/>
              <a:t>Избегайте чрезмерных требований к ребенку</a:t>
            </a:r>
          </a:p>
          <a:p>
            <a:pPr marL="342900" indent="-342900">
              <a:buFont typeface="Wingdings" panose="05000000000000000000" pitchFamily="2" charset="2"/>
              <a:buChar char="Ø"/>
            </a:pPr>
            <a:r>
              <a:rPr lang="ru-RU" dirty="0" smtClean="0"/>
              <a:t>Предоставляйте право на ошибку</a:t>
            </a:r>
          </a:p>
          <a:p>
            <a:pPr marL="342900" indent="-342900">
              <a:buFont typeface="Wingdings" panose="05000000000000000000" pitchFamily="2" charset="2"/>
              <a:buChar char="Ø"/>
            </a:pPr>
            <a:r>
              <a:rPr lang="ru-RU" dirty="0" smtClean="0"/>
              <a:t>Не думайте за ребенка</a:t>
            </a:r>
          </a:p>
          <a:p>
            <a:pPr marL="342900" indent="-342900">
              <a:buFont typeface="Wingdings" panose="05000000000000000000" pitchFamily="2" charset="2"/>
              <a:buChar char="Ø"/>
            </a:pPr>
            <a:r>
              <a:rPr lang="ru-RU" dirty="0" smtClean="0"/>
              <a:t>Не перегружайте ребенка</a:t>
            </a:r>
          </a:p>
          <a:p>
            <a:pPr marL="342900" indent="-342900">
              <a:buFont typeface="Wingdings" panose="05000000000000000000" pitchFamily="2" charset="2"/>
              <a:buChar char="Ø"/>
            </a:pPr>
            <a:r>
              <a:rPr lang="ru-RU" dirty="0" smtClean="0"/>
              <a:t>Не пропустите первые трудности и обратитесь к узким специалистам (логопед, психолог, дефектолог, педиатр)</a:t>
            </a:r>
          </a:p>
          <a:p>
            <a:pPr marL="342900" indent="-342900">
              <a:buFont typeface="Wingdings" panose="05000000000000000000" pitchFamily="2" charset="2"/>
              <a:buChar char="Ø"/>
            </a:pPr>
            <a:r>
              <a:rPr lang="ru-RU" dirty="0" smtClean="0"/>
              <a:t>Устраивайте ребенку маленькие праздники</a:t>
            </a:r>
            <a:endParaRPr lang="ru-RU" dirty="0"/>
          </a:p>
        </p:txBody>
      </p:sp>
    </p:spTree>
    <p:extLst>
      <p:ext uri="{BB962C8B-B14F-4D97-AF65-F5344CB8AC3E}">
        <p14:creationId xmlns:p14="http://schemas.microsoft.com/office/powerpoint/2010/main" val="1028172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grpId="0" nodeType="clickEffect">
                                  <p:stCondLst>
                                    <p:cond delay="0"/>
                                  </p:stCondLst>
                                  <p:childTnLst>
                                    <p:animEffect transition="out" filter="fade">
                                      <p:cBhvr>
                                        <p:cTn id="6" dur="2000"/>
                                        <p:tgtEl>
                                          <p:spTgt spid="4"/>
                                        </p:tgtEl>
                                      </p:cBhvr>
                                    </p:animEffect>
                                    <p:anim calcmode="lin" valueType="num">
                                      <p:cBhvr>
                                        <p:cTn id="7" dur="2000"/>
                                        <p:tgtEl>
                                          <p:spTgt spid="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4"/>
                                        </p:tgtEl>
                                        <p:attrNameLst>
                                          <p:attrName>ppt_h</p:attrName>
                                        </p:attrNameLst>
                                      </p:cBhvr>
                                      <p:tavLst>
                                        <p:tav tm="0">
                                          <p:val>
                                            <p:strVal val="ppt_h"/>
                                          </p:val>
                                        </p:tav>
                                        <p:tav tm="100000">
                                          <p:val>
                                            <p:strVal val="ppt_h"/>
                                          </p:val>
                                        </p:tav>
                                      </p:tavLst>
                                    </p:anim>
                                    <p:set>
                                      <p:cBhvr>
                                        <p:cTn id="9"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847528" y="548680"/>
            <a:ext cx="9036496" cy="4143994"/>
          </a:xfrm>
        </p:spPr>
        <p:txBody>
          <a:bodyPr>
            <a:normAutofit/>
          </a:bodyPr>
          <a:lstStyle/>
          <a:p>
            <a:r>
              <a:rPr lang="ru-RU" dirty="0" smtClean="0"/>
              <a:t>Это лишь маленькая частичка того, что нужно знать о будущем школьнике. </a:t>
            </a:r>
            <a:r>
              <a:rPr lang="ru-RU" dirty="0" smtClean="0"/>
              <a:t/>
            </a:r>
            <a:br>
              <a:rPr lang="ru-RU" dirty="0" smtClean="0"/>
            </a:br>
            <a:r>
              <a:rPr lang="ru-RU" dirty="0" smtClean="0"/>
              <a:t/>
            </a:r>
            <a:br>
              <a:rPr lang="ru-RU" dirty="0" smtClean="0"/>
            </a:br>
            <a:r>
              <a:rPr lang="ru-RU" dirty="0" smtClean="0">
                <a:solidFill>
                  <a:srgbClr val="FF0000"/>
                </a:solidFill>
              </a:rPr>
              <a:t>ГЛАВНОЕ – ПОНИМАНИЕ, </a:t>
            </a:r>
            <a:br>
              <a:rPr lang="ru-RU" dirty="0" smtClean="0">
                <a:solidFill>
                  <a:srgbClr val="FF0000"/>
                </a:solidFill>
              </a:rPr>
            </a:br>
            <a:r>
              <a:rPr lang="ru-RU" dirty="0">
                <a:solidFill>
                  <a:srgbClr val="FF0000"/>
                </a:solidFill>
              </a:rPr>
              <a:t> </a:t>
            </a:r>
            <a:r>
              <a:rPr lang="ru-RU" dirty="0" smtClean="0">
                <a:solidFill>
                  <a:srgbClr val="FF0000"/>
                </a:solidFill>
              </a:rPr>
              <a:t>                           ЛЮБОВЬ,</a:t>
            </a:r>
            <a:br>
              <a:rPr lang="ru-RU" dirty="0" smtClean="0">
                <a:solidFill>
                  <a:srgbClr val="FF0000"/>
                </a:solidFill>
              </a:rPr>
            </a:br>
            <a:r>
              <a:rPr lang="ru-RU" dirty="0">
                <a:solidFill>
                  <a:srgbClr val="FF0000"/>
                </a:solidFill>
              </a:rPr>
              <a:t> </a:t>
            </a:r>
            <a:r>
              <a:rPr lang="ru-RU" dirty="0" smtClean="0">
                <a:solidFill>
                  <a:srgbClr val="FF0000"/>
                </a:solidFill>
              </a:rPr>
              <a:t>                                 ДОВЕРИЕ,</a:t>
            </a:r>
            <a:br>
              <a:rPr lang="ru-RU" dirty="0" smtClean="0">
                <a:solidFill>
                  <a:srgbClr val="FF0000"/>
                </a:solidFill>
              </a:rPr>
            </a:br>
            <a:r>
              <a:rPr lang="ru-RU" dirty="0">
                <a:solidFill>
                  <a:srgbClr val="FF0000"/>
                </a:solidFill>
              </a:rPr>
              <a:t> </a:t>
            </a:r>
            <a:r>
              <a:rPr lang="ru-RU" dirty="0" smtClean="0">
                <a:solidFill>
                  <a:srgbClr val="FF0000"/>
                </a:solidFill>
              </a:rPr>
              <a:t>                                       ЗАБОТА!</a:t>
            </a:r>
            <a:br>
              <a:rPr lang="ru-RU" dirty="0" smtClean="0">
                <a:solidFill>
                  <a:srgbClr val="FF0000"/>
                </a:solidFill>
              </a:rPr>
            </a:br>
            <a:r>
              <a:rPr lang="ru-RU" dirty="0"/>
              <a:t/>
            </a:r>
            <a:br>
              <a:rPr lang="ru-RU" dirty="0"/>
            </a:br>
            <a:r>
              <a:rPr lang="ru-RU" dirty="0" smtClean="0"/>
              <a:t>                               Спасибо за внимание.</a:t>
            </a:r>
            <a:endParaRPr lang="ru-RU" dirty="0"/>
          </a:p>
        </p:txBody>
      </p:sp>
    </p:spTree>
    <p:extLst>
      <p:ext uri="{BB962C8B-B14F-4D97-AF65-F5344CB8AC3E}">
        <p14:creationId xmlns:p14="http://schemas.microsoft.com/office/powerpoint/2010/main" val="3606345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Юные друзья: 16 x 9">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ildrenFriends_16x9_TP103896100" id="{5BC9014A-E680-4FF1-919A-F7F2C69FAA43}" vid="{DDBB3E06-5751-4A11-9985-9F8449818303}"/>
    </a:ext>
  </a:extLst>
</a:theme>
</file>

<file path=ppt/theme/theme2.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A8AACB3-7C2F-4C41-87DA-F69B5E3DE3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Учебная презентация в стиле школьного двора, альбом (широкоэкранный)</Template>
  <TotalTime>0</TotalTime>
  <Words>403</Words>
  <Application>Microsoft Office PowerPoint</Application>
  <PresentationFormat>Широкоэкранный</PresentationFormat>
  <Paragraphs>41</Paragraphs>
  <Slides>14</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14</vt:i4>
      </vt:variant>
    </vt:vector>
  </HeadingPairs>
  <TitlesOfParts>
    <vt:vector size="18" baseType="lpstr">
      <vt:lpstr>Arial</vt:lpstr>
      <vt:lpstr>Times New Roman</vt:lpstr>
      <vt:lpstr>Wingdings</vt:lpstr>
      <vt:lpstr>Юные друзья: 16 x 9</vt:lpstr>
      <vt:lpstr>Родительское собрание для родителей старших дошкольников на тему: «Дошкольник готовится стать школьником»</vt:lpstr>
      <vt:lpstr>Цель: Актуализировать знания родителей по проблеме психологической готовности к школе, дать рекомендации</vt:lpstr>
      <vt:lpstr>Что важно сделать перед школой?</vt:lpstr>
      <vt:lpstr>                                    ПОМНИТЕ!</vt:lpstr>
      <vt:lpstr>Как родители могут помочь ребенку избежать некоторых трудностей </vt:lpstr>
      <vt:lpstr>1. Организуйте распорядок дня:  -стабильный режим дня -сбалансированное питание -полноценный сон -прогулки на воздухе </vt:lpstr>
      <vt:lpstr>2. Развивайте самостоятельность у детей  Проверьте, как эти навыки развиты у вашего ребенка!  1. Самостоятельно или после напоминаний ребенок исполняет каждодневные правила личной гигиены 2. Выполняет утреннюю гимнастику. 3. Может отказаться от вредных, нежелательных продуктов 4. Умеет проводить элементарную гигиеническую обработку продуктов 5. Умеет самостоятельно одеваться, быть опрятным. 6. Умеет содержать свои игрушки и вещи в порядке. 7. Умеет самостоятельно занять себя интересным делом. 8. Умеет отдыхать восстанавливать потраченную энергию.  ЧЕРЕЗ САМОСТОЯТЕЛЬНОСТЬ К ОРГАНИЗОВАННОСТИ!</vt:lpstr>
      <vt:lpstr>3. Формируйте у ребенка умения общаться:</vt:lpstr>
      <vt:lpstr> 5. Ежедневно занимайтесь интеллектуальным развитием ребенка  - Во время прогулок наблюдайте изменения в природе.  -Выучите названия и последовательность времен года.  -Используя лото и книги, учите с ребенком названия школьных принадлежностей.  - Развивайте связную речь детей. -Составляйте рассказы по картинкам.  -Занимайтесь с ребенком звуковым  анализом слов. - Знакомьте ребенка с буквами и их печатным изображением, а так же звуком, обозначающим конкретную букву.   - Научите ребенка определять положение предметов на плоскости.  -     </vt:lpstr>
      <vt:lpstr>6. Тренируйте руку ребенка</vt:lpstr>
      <vt:lpstr>Внимание! При выполнении графических заданий важны не быстрота, не количество сделанного, а точность выполнения – даже самых простых упражнений.</vt:lpstr>
      <vt:lpstr>Продолжительность работы 3-5 минут, затем отдых, переключение и, если не надоело, еще 3-5 минут работы. Не переходите к следующим заданиям, если не освоено предыдущее, линии должны быть четкими, ровными, уверенными.  </vt:lpstr>
      <vt:lpstr>На этапе подготовки:</vt:lpstr>
      <vt:lpstr>Это лишь маленькая частичка того, что нужно знать о будущем школьнике.   ГЛАВНОЕ – ПОНИМАНИЕ,                              ЛЮБОВЬ,                                   ДОВЕРИЕ,                                         ЗАБОТА!                                 Спасибо за внимание.</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2016-04-05T19:40:33Z</dcterms:created>
  <dcterms:modified xsi:type="dcterms:W3CDTF">2016-10-19T07:08:27Z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TC038961019991</vt:lpwstr>
  </property>
</Properties>
</file>